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409" r:id="rId2"/>
    <p:sldId id="429" r:id="rId3"/>
    <p:sldId id="442" r:id="rId4"/>
    <p:sldId id="423" r:id="rId5"/>
    <p:sldId id="453" r:id="rId6"/>
    <p:sldId id="452" r:id="rId7"/>
    <p:sldId id="461" r:id="rId8"/>
    <p:sldId id="435" r:id="rId9"/>
    <p:sldId id="443" r:id="rId10"/>
    <p:sldId id="454" r:id="rId11"/>
    <p:sldId id="446" r:id="rId12"/>
    <p:sldId id="455" r:id="rId13"/>
    <p:sldId id="459" r:id="rId14"/>
    <p:sldId id="460" r:id="rId15"/>
    <p:sldId id="464" r:id="rId16"/>
    <p:sldId id="471" r:id="rId17"/>
    <p:sldId id="437" r:id="rId18"/>
    <p:sldId id="477" r:id="rId19"/>
    <p:sldId id="476" r:id="rId20"/>
    <p:sldId id="447" r:id="rId21"/>
    <p:sldId id="463" r:id="rId22"/>
    <p:sldId id="439" r:id="rId23"/>
    <p:sldId id="465" r:id="rId24"/>
    <p:sldId id="466" r:id="rId25"/>
    <p:sldId id="448" r:id="rId26"/>
    <p:sldId id="467" r:id="rId27"/>
    <p:sldId id="472" r:id="rId28"/>
    <p:sldId id="445" r:id="rId29"/>
    <p:sldId id="456" r:id="rId30"/>
    <p:sldId id="462" r:id="rId31"/>
    <p:sldId id="457" r:id="rId32"/>
    <p:sldId id="434" r:id="rId33"/>
    <p:sldId id="470" r:id="rId34"/>
    <p:sldId id="475" r:id="rId35"/>
    <p:sldId id="474" r:id="rId36"/>
    <p:sldId id="450" r:id="rId37"/>
    <p:sldId id="449" r:id="rId38"/>
    <p:sldId id="444" r:id="rId39"/>
    <p:sldId id="428" r:id="rId40"/>
    <p:sldId id="436" r:id="rId41"/>
    <p:sldId id="431" r:id="rId42"/>
    <p:sldId id="430" r:id="rId43"/>
    <p:sldId id="451" r:id="rId44"/>
    <p:sldId id="433" r:id="rId45"/>
    <p:sldId id="469" r:id="rId46"/>
    <p:sldId id="468" r:id="rId47"/>
    <p:sldId id="432" r:id="rId48"/>
    <p:sldId id="473" r:id="rId49"/>
    <p:sldId id="413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152"/>
    <a:srgbClr val="0F1423"/>
    <a:srgbClr val="CFA65C"/>
    <a:srgbClr val="AD8251"/>
    <a:srgbClr val="F7D177"/>
    <a:srgbClr val="F9C473"/>
    <a:srgbClr val="FFFFFF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14"/>
      </p:cViewPr>
      <p:guideLst>
        <p:guide orient="horz" pos="2160"/>
        <p:guide pos="377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D200B-2D48-42F1-9AD7-5A3DE6EFD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45DDB-0D47-4CEC-BBA7-128B4E6C1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318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A10772F-5E54-B243-96E9-DA976B48D60F}"/>
              </a:ext>
            </a:extLst>
          </p:cNvPr>
          <p:cNvGrpSpPr/>
          <p:nvPr userDrawn="1"/>
        </p:nvGrpSpPr>
        <p:grpSpPr>
          <a:xfrm>
            <a:off x="482083" y="364644"/>
            <a:ext cx="1054752" cy="503371"/>
            <a:chOff x="1025525" y="1301934"/>
            <a:chExt cx="2062556" cy="984337"/>
          </a:xfrm>
        </p:grpSpPr>
        <p:pic>
          <p:nvPicPr>
            <p:cNvPr id="9" name="图片 8" descr="矢量智能对象2">
              <a:extLst>
                <a:ext uri="{FF2B5EF4-FFF2-40B4-BE49-F238E27FC236}">
                  <a16:creationId xmlns:a16="http://schemas.microsoft.com/office/drawing/2014/main" id="{08864211-2ABF-404C-A500-33675B181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525" y="1328494"/>
              <a:ext cx="862082" cy="957777"/>
            </a:xfrm>
            <a:prstGeom prst="rect">
              <a:avLst/>
            </a:prstGeom>
          </p:spPr>
        </p:pic>
        <p:pic>
          <p:nvPicPr>
            <p:cNvPr id="10" name="图片 9" descr="矢量智能对象3">
              <a:extLst>
                <a:ext uri="{FF2B5EF4-FFF2-40B4-BE49-F238E27FC236}">
                  <a16:creationId xmlns:a16="http://schemas.microsoft.com/office/drawing/2014/main" id="{049E9E7F-4B67-1642-8C91-4E9129289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1858" y="1301934"/>
              <a:ext cx="976223" cy="979969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6B8EE3B-23D2-F64B-842E-DE4CE29858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50" y="268323"/>
            <a:ext cx="1997903" cy="709593"/>
          </a:xfrm>
          <a:prstGeom prst="rect">
            <a:avLst/>
          </a:prstGeom>
        </p:spPr>
      </p:pic>
      <p:pic>
        <p:nvPicPr>
          <p:cNvPr id="12" name="图片 11" descr="C:\Users\YS0429\Desktop\ppt.15.1.jpgppt.15.1">
            <a:extLst>
              <a:ext uri="{FF2B5EF4-FFF2-40B4-BE49-F238E27FC236}">
                <a16:creationId xmlns:a16="http://schemas.microsoft.com/office/drawing/2014/main" id="{42099F8E-21C7-A14D-B808-BE00BB975F9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3811" y="2540"/>
            <a:ext cx="12186285" cy="68535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  <a:prstGeom prst="rect">
            <a:avLst/>
          </a:prstGeo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  <a:prstGeom prst="rect">
            <a:avLst/>
          </a:prstGeom>
        </p:spPr>
        <p:txBody>
          <a:bodyPr vert="eaVert" lIns="46800" tIns="46800" rIns="46800" bIns="46800"/>
          <a:lstStyle>
            <a:lvl1pPr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spc="300" baseline="0">
                <a:solidFill>
                  <a:schemeClr val="bg1">
                    <a:lumMod val="85000"/>
                  </a:schemeClr>
                </a:solidFill>
              </a:defRPr>
            </a:lvl1pPr>
            <a:lvl2pPr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pc="300" baseline="0">
                <a:solidFill>
                  <a:schemeClr val="bg1">
                    <a:lumMod val="85000"/>
                  </a:schemeClr>
                </a:solidFill>
              </a:defRPr>
            </a:lvl2pPr>
            <a:lvl3pPr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pc="300" baseline="0">
                <a:solidFill>
                  <a:schemeClr val="bg1">
                    <a:lumMod val="85000"/>
                  </a:schemeClr>
                </a:solidFill>
              </a:defRPr>
            </a:lvl3pPr>
            <a:lvl4pPr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sz="1400" spc="300" baseline="0">
                <a:solidFill>
                  <a:schemeClr val="bg1">
                    <a:lumMod val="85000"/>
                  </a:schemeClr>
                </a:solidFill>
              </a:defRPr>
            </a:lvl4pPr>
            <a:lvl5pPr indent="-228600" eaLnBrk="1" fontAlgn="auto" latinLnBrk="0" hangingPunct="1">
              <a:lnSpc>
                <a:spcPct val="120000"/>
              </a:lnSpc>
              <a:spcAft>
                <a:spcPts val="300"/>
              </a:spcAft>
              <a:buChar char="•"/>
              <a:defRPr sz="1400" spc="30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  <a:prstGeom prst="rect">
            <a:avLst/>
          </a:prstGeo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spc="150" baseline="0">
                <a:solidFill>
                  <a:schemeClr val="bg1">
                    <a:lumMod val="85000"/>
                  </a:schemeClr>
                </a:solidFill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pc="150" baseline="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pc="150" baseline="0"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spc="150" baseline="0"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sz="1400" spc="150" baseline="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FD06D60-7ED9-0944-8C7B-420D00752D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27839" r="29860"/>
          <a:stretch/>
        </p:blipFill>
        <p:spPr>
          <a:xfrm flipV="1">
            <a:off x="0" y="0"/>
            <a:ext cx="12192000" cy="688592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282BFA6-5CAA-F14C-94EA-7FCD1534420F}"/>
              </a:ext>
            </a:extLst>
          </p:cNvPr>
          <p:cNvGrpSpPr/>
          <p:nvPr userDrawn="1"/>
        </p:nvGrpSpPr>
        <p:grpSpPr>
          <a:xfrm>
            <a:off x="482083" y="364644"/>
            <a:ext cx="1054752" cy="503371"/>
            <a:chOff x="1025525" y="1301934"/>
            <a:chExt cx="2062556" cy="984337"/>
          </a:xfrm>
        </p:grpSpPr>
        <p:pic>
          <p:nvPicPr>
            <p:cNvPr id="9" name="图片 8" descr="矢量智能对象2">
              <a:extLst>
                <a:ext uri="{FF2B5EF4-FFF2-40B4-BE49-F238E27FC236}">
                  <a16:creationId xmlns:a16="http://schemas.microsoft.com/office/drawing/2014/main" id="{46BDEE77-9F12-BB47-AB0D-AA5411D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525" y="1328494"/>
              <a:ext cx="862082" cy="957777"/>
            </a:xfrm>
            <a:prstGeom prst="rect">
              <a:avLst/>
            </a:prstGeom>
          </p:spPr>
        </p:pic>
        <p:pic>
          <p:nvPicPr>
            <p:cNvPr id="10" name="图片 9" descr="矢量智能对象3">
              <a:extLst>
                <a:ext uri="{FF2B5EF4-FFF2-40B4-BE49-F238E27FC236}">
                  <a16:creationId xmlns:a16="http://schemas.microsoft.com/office/drawing/2014/main" id="{698A4FD7-02E5-D94C-B1F5-FFD6769B1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1858" y="1301934"/>
              <a:ext cx="976223" cy="979969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CDC183A-CD6A-5F45-8F65-4534264FDF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50" y="268323"/>
            <a:ext cx="1997903" cy="709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YS0429\Desktop\ppt.14.1.jpgppt.14.1">
            <a:extLst>
              <a:ext uri="{FF2B5EF4-FFF2-40B4-BE49-F238E27FC236}">
                <a16:creationId xmlns:a16="http://schemas.microsoft.com/office/drawing/2014/main" id="{60E55B68-9633-FF40-8C79-F1DAA873D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953" y="1588"/>
            <a:ext cx="12190730" cy="685546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ADFD58A-FF42-734E-82D3-284EBE2739F5}"/>
              </a:ext>
            </a:extLst>
          </p:cNvPr>
          <p:cNvGrpSpPr/>
          <p:nvPr userDrawn="1"/>
        </p:nvGrpSpPr>
        <p:grpSpPr>
          <a:xfrm>
            <a:off x="482083" y="364644"/>
            <a:ext cx="1054752" cy="503371"/>
            <a:chOff x="1025525" y="1301934"/>
            <a:chExt cx="2062556" cy="984337"/>
          </a:xfrm>
        </p:grpSpPr>
        <p:pic>
          <p:nvPicPr>
            <p:cNvPr id="9" name="图片 8" descr="矢量智能对象2">
              <a:extLst>
                <a:ext uri="{FF2B5EF4-FFF2-40B4-BE49-F238E27FC236}">
                  <a16:creationId xmlns:a16="http://schemas.microsoft.com/office/drawing/2014/main" id="{EB9C778D-9465-6C46-9C5C-3DE67E78A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525" y="1328494"/>
              <a:ext cx="862082" cy="957777"/>
            </a:xfrm>
            <a:prstGeom prst="rect">
              <a:avLst/>
            </a:prstGeom>
          </p:spPr>
        </p:pic>
        <p:pic>
          <p:nvPicPr>
            <p:cNvPr id="10" name="图片 9" descr="矢量智能对象3">
              <a:extLst>
                <a:ext uri="{FF2B5EF4-FFF2-40B4-BE49-F238E27FC236}">
                  <a16:creationId xmlns:a16="http://schemas.microsoft.com/office/drawing/2014/main" id="{2FF1AB75-8954-D547-B70A-15279AE9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1858" y="1301934"/>
              <a:ext cx="976223" cy="979969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1705651-4B85-B440-AD1D-6892F124BE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50" y="268323"/>
            <a:ext cx="1997903" cy="709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FD06D60-7ED9-0944-8C7B-420D00752D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483" cy="685799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4282BFA6-5CAA-F14C-94EA-7FCD1534420F}"/>
              </a:ext>
            </a:extLst>
          </p:cNvPr>
          <p:cNvGrpSpPr/>
          <p:nvPr userDrawn="1"/>
        </p:nvGrpSpPr>
        <p:grpSpPr>
          <a:xfrm>
            <a:off x="482083" y="364644"/>
            <a:ext cx="1054752" cy="503371"/>
            <a:chOff x="1025525" y="1301934"/>
            <a:chExt cx="2062556" cy="984337"/>
          </a:xfrm>
        </p:grpSpPr>
        <p:pic>
          <p:nvPicPr>
            <p:cNvPr id="9" name="图片 8" descr="矢量智能对象2">
              <a:extLst>
                <a:ext uri="{FF2B5EF4-FFF2-40B4-BE49-F238E27FC236}">
                  <a16:creationId xmlns:a16="http://schemas.microsoft.com/office/drawing/2014/main" id="{46BDEE77-9F12-BB47-AB0D-AA5411D9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525" y="1328494"/>
              <a:ext cx="862082" cy="957777"/>
            </a:xfrm>
            <a:prstGeom prst="rect">
              <a:avLst/>
            </a:prstGeom>
          </p:spPr>
        </p:pic>
        <p:pic>
          <p:nvPicPr>
            <p:cNvPr id="10" name="图片 9" descr="矢量智能对象3">
              <a:extLst>
                <a:ext uri="{FF2B5EF4-FFF2-40B4-BE49-F238E27FC236}">
                  <a16:creationId xmlns:a16="http://schemas.microsoft.com/office/drawing/2014/main" id="{698A4FD7-02E5-D94C-B1F5-FFD6769B1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1858" y="1301934"/>
              <a:ext cx="976223" cy="979969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CDC183A-CD6A-5F45-8F65-4534264FDF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50" y="268323"/>
            <a:ext cx="1997903" cy="7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6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93B60DD-49FC-C644-BEB2-16E823AE45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648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YS0429\Desktop\ppt.封底.jpgppt.封底">
            <a:extLst>
              <a:ext uri="{FF2B5EF4-FFF2-40B4-BE49-F238E27FC236}">
                <a16:creationId xmlns:a16="http://schemas.microsoft.com/office/drawing/2014/main" id="{1A0EA0A7-A6A1-9348-A969-C0C2C5B2BC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318" y="318"/>
            <a:ext cx="12189460" cy="6856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3pPr>
            <a:lvl4pPr eaLnBrk="1" fontAlgn="auto" latinLnBrk="0" hangingPunct="1">
              <a:defRPr sz="1400"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4pPr>
            <a:lvl5pPr eaLnBrk="1" fontAlgn="auto" latinLnBrk="0" hangingPunct="1">
              <a:defRPr sz="1400" u="none" strike="noStrike" kern="1200" cap="none" spc="150" normalizeH="0">
                <a:solidFill>
                  <a:schemeClr val="bg1">
                    <a:lumMod val="85000"/>
                  </a:schemeClr>
                </a:solidFill>
                <a:uFillTx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  <a:t>2020/11/17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</a:tabLst>
        <a:defRPr sz="16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bg1">
              <a:lumMod val="8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hxhb/HotPatcher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Tz4y197tR/" TargetMode="External"/><Relationship Id="rId2" Type="http://schemas.openxmlformats.org/officeDocument/2006/relationships/hyperlink" Target="https://github.com/hxhb/HotPatcher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imzlp.me/posts/17590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sluaunreal" TargetMode="External"/><Relationship Id="rId2" Type="http://schemas.openxmlformats.org/officeDocument/2006/relationships/hyperlink" Target="https://github.com/Tencent/UnLua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mzlp.me/posts/36659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hxhb/ue4-downloadtookit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people/imzlp" TargetMode="External"/><Relationship Id="rId2" Type="http://schemas.openxmlformats.org/officeDocument/2006/relationships/hyperlink" Target="mailto:hi@imzlp.m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zhalipeng.com/" TargetMode="External"/><Relationship Id="rId4" Type="http://schemas.openxmlformats.org/officeDocument/2006/relationships/hyperlink" Target="https://imzlp.me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F84DB7CF-491C-B647-A295-A94D887876B6}"/>
              </a:ext>
            </a:extLst>
          </p:cNvPr>
          <p:cNvGrpSpPr/>
          <p:nvPr/>
        </p:nvGrpSpPr>
        <p:grpSpPr>
          <a:xfrm>
            <a:off x="921463" y="874491"/>
            <a:ext cx="2046214" cy="932007"/>
            <a:chOff x="934910" y="1195577"/>
            <a:chExt cx="2161104" cy="984337"/>
          </a:xfrm>
        </p:grpSpPr>
        <p:pic>
          <p:nvPicPr>
            <p:cNvPr id="11" name="图片 10" descr="矢量智能对象2">
              <a:extLst>
                <a:ext uri="{FF2B5EF4-FFF2-40B4-BE49-F238E27FC236}">
                  <a16:creationId xmlns:a16="http://schemas.microsoft.com/office/drawing/2014/main" id="{A718E837-308D-B84E-BBA8-6EECB0B7F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910" y="1222137"/>
              <a:ext cx="862082" cy="957777"/>
            </a:xfrm>
            <a:prstGeom prst="rect">
              <a:avLst/>
            </a:prstGeom>
          </p:spPr>
        </p:pic>
        <p:pic>
          <p:nvPicPr>
            <p:cNvPr id="12" name="图片 11" descr="矢量智能对象3">
              <a:extLst>
                <a:ext uri="{FF2B5EF4-FFF2-40B4-BE49-F238E27FC236}">
                  <a16:creationId xmlns:a16="http://schemas.microsoft.com/office/drawing/2014/main" id="{2A11C755-0AFD-9543-B516-C0C61518A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9791" y="1195577"/>
              <a:ext cx="976223" cy="979969"/>
            </a:xfrm>
            <a:prstGeom prst="rect">
              <a:avLst/>
            </a:prstGeom>
          </p:spPr>
        </p:pic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9BFB4068-E0A4-2746-9FE8-6EDCF6DC7053}"/>
              </a:ext>
            </a:extLst>
          </p:cNvPr>
          <p:cNvSpPr txBox="1">
            <a:spLocks/>
          </p:cNvSpPr>
          <p:nvPr/>
        </p:nvSpPr>
        <p:spPr>
          <a:xfrm>
            <a:off x="824995" y="2126257"/>
            <a:ext cx="6023571" cy="182127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 fontScale="925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Topic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of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speech</a:t>
            </a:r>
            <a:b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</a:br>
            <a:r>
              <a:rPr lang="en-US" altLang="zh-CN" sz="49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UE4</a:t>
            </a:r>
            <a:r>
              <a:rPr lang="zh-CN" altLang="en-US" sz="49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全平台热更新方案</a:t>
            </a:r>
            <a:endParaRPr lang="zh-CN" altLang="en-US" sz="6000" spc="0" dirty="0">
              <a:solidFill>
                <a:schemeClr val="tx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396EBB5A-5B58-0040-960B-4B0D031F13D0}"/>
              </a:ext>
            </a:extLst>
          </p:cNvPr>
          <p:cNvSpPr txBox="1">
            <a:spLocks/>
          </p:cNvSpPr>
          <p:nvPr/>
        </p:nvSpPr>
        <p:spPr>
          <a:xfrm>
            <a:off x="824996" y="4419715"/>
            <a:ext cx="6162364" cy="76776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spc="0" dirty="0">
                <a:solidFill>
                  <a:schemeClr val="tx1"/>
                </a:solidFill>
                <a:latin typeface="Brutal Type Medium" panose="02000603020000020004" pitchFamily="2" charset="0"/>
              </a:rPr>
              <a:t>Speaker</a:t>
            </a:r>
            <a:r>
              <a:rPr lang="zh-CN" altLang="en-US" sz="2800" spc="0" dirty="0">
                <a:solidFill>
                  <a:schemeClr val="tx1"/>
                </a:solidFill>
                <a:latin typeface="Brutal Type Medium" panose="02000603020000020004" pitchFamily="2" charset="0"/>
              </a:rPr>
              <a:t>  </a:t>
            </a:r>
            <a:r>
              <a:rPr lang="zh-CN" altLang="en-US" sz="2400" spc="0" dirty="0">
                <a:solidFill>
                  <a:schemeClr val="tx1"/>
                </a:solidFill>
                <a:latin typeface="+mn-ea"/>
                <a:ea typeface="+mn-ea"/>
              </a:rPr>
              <a:t>查利鹏</a:t>
            </a:r>
            <a:endParaRPr lang="en-US" altLang="zh-CN" sz="2800" spc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34289625-4E94-6841-9CA9-7746C47FA4EA}"/>
              </a:ext>
            </a:extLst>
          </p:cNvPr>
          <p:cNvSpPr txBox="1">
            <a:spLocks/>
          </p:cNvSpPr>
          <p:nvPr/>
        </p:nvSpPr>
        <p:spPr>
          <a:xfrm>
            <a:off x="824996" y="5088387"/>
            <a:ext cx="6162364" cy="76776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pc="0" dirty="0">
                <a:solidFill>
                  <a:schemeClr val="tx1">
                    <a:lumMod val="65000"/>
                  </a:schemeClr>
                </a:solidFill>
                <a:latin typeface="Brutal Type Medium" panose="02000603020000020004" pitchFamily="2" charset="0"/>
              </a:rPr>
              <a:t>Title</a:t>
            </a:r>
            <a:r>
              <a:rPr lang="zh-CN" altLang="en-US" spc="0" dirty="0">
                <a:solidFill>
                  <a:schemeClr val="tx1">
                    <a:lumMod val="65000"/>
                  </a:schemeClr>
                </a:solidFill>
                <a:latin typeface="Brutal Type Medium" panose="02000603020000020004" pitchFamily="2" charset="0"/>
              </a:rPr>
              <a:t>  </a:t>
            </a:r>
            <a:r>
              <a:rPr lang="en-US" altLang="zh-CN" sz="1600" spc="0" dirty="0">
                <a:solidFill>
                  <a:schemeClr val="tx1">
                    <a:lumMod val="65000"/>
                  </a:schemeClr>
                </a:solidFill>
              </a:rPr>
              <a:t>UE4</a:t>
            </a:r>
            <a:r>
              <a:rPr lang="zh-CN" altLang="en-US" sz="1600" spc="0" dirty="0">
                <a:solidFill>
                  <a:schemeClr val="tx1">
                    <a:lumMod val="65000"/>
                  </a:schemeClr>
                </a:solidFill>
              </a:rPr>
              <a:t>开发者、技术博主</a:t>
            </a:r>
            <a:endParaRPr lang="en-US" altLang="zh-CN" sz="1600" spc="0" dirty="0">
              <a:solidFill>
                <a:schemeClr val="tx1">
                  <a:lumMod val="65000"/>
                </a:schemeClr>
              </a:solidFill>
              <a:ea typeface="Source Han Sans CN Medium" panose="020B0500000000000000" pitchFamily="34" charset="-128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98DB0D-B0E2-4C9C-9991-AFB21C7BE92A}"/>
              </a:ext>
            </a:extLst>
          </p:cNvPr>
          <p:cNvSpPr txBox="1"/>
          <p:nvPr/>
        </p:nvSpPr>
        <p:spPr>
          <a:xfrm>
            <a:off x="4618672" y="96427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热更新需要重点关注的内容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20A71B-5143-478C-9C06-3601351E277C}"/>
              </a:ext>
            </a:extLst>
          </p:cNvPr>
          <p:cNvSpPr txBox="1"/>
          <p:nvPr/>
        </p:nvSpPr>
        <p:spPr>
          <a:xfrm>
            <a:off x="2402379" y="1905115"/>
            <a:ext cx="2518638" cy="2535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uasset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Internationalization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AssetRegistry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Shaderbytecode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Shadercache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外部文件（</a:t>
            </a:r>
            <a:r>
              <a:rPr lang="en-US" altLang="zh-CN" dirty="0" err="1"/>
              <a:t>lua</a:t>
            </a:r>
            <a:r>
              <a:rPr lang="zh-CN" altLang="en-US" dirty="0"/>
              <a:t>等）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E30A08-4474-4E60-A0FC-48C58D6263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087995"/>
            <a:ext cx="4250070" cy="2207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551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E5C714D-19E9-BA4D-9075-C22F8B905DCF}"/>
              </a:ext>
            </a:extLst>
          </p:cNvPr>
          <p:cNvSpPr txBox="1">
            <a:spLocks/>
          </p:cNvSpPr>
          <p:nvPr/>
        </p:nvSpPr>
        <p:spPr>
          <a:xfrm>
            <a:off x="1998083" y="615610"/>
            <a:ext cx="8195831" cy="251686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Part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Two</a:t>
            </a:r>
            <a:b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</a:br>
            <a:r>
              <a:rPr lang="en-US" altLang="zh-CN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UE4</a:t>
            </a:r>
            <a:r>
              <a:rPr lang="zh-CN" altLang="en-US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热更新：资源管理</a:t>
            </a:r>
            <a:endParaRPr lang="zh-CN" altLang="en-US" sz="6000" spc="0" dirty="0">
              <a:solidFill>
                <a:schemeClr val="tx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181440-7017-B148-962A-7C0488CC3F36}"/>
              </a:ext>
            </a:extLst>
          </p:cNvPr>
          <p:cNvSpPr txBox="1"/>
          <p:nvPr/>
        </p:nvSpPr>
        <p:spPr>
          <a:xfrm>
            <a:off x="910456" y="354086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哪些内容可以被热更新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B5342E-E38A-8248-BECD-BCE6F39671D2}"/>
              </a:ext>
            </a:extLst>
          </p:cNvPr>
          <p:cNvSpPr txBox="1"/>
          <p:nvPr/>
        </p:nvSpPr>
        <p:spPr>
          <a:xfrm>
            <a:off x="6609067" y="35608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管理热更新的版本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思源黑体 CN Normal"/>
              <a:ea typeface="Source Han Sans CN Medium" panose="020B0500000000000000" pitchFamily="34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8888D7-4982-45E3-988B-AF04C0EA0EBA}"/>
              </a:ext>
            </a:extLst>
          </p:cNvPr>
          <p:cNvSpPr txBox="1"/>
          <p:nvPr/>
        </p:nvSpPr>
        <p:spPr>
          <a:xfrm>
            <a:off x="9342956" y="35408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使用热更的资源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思源黑体 CN Normal"/>
              <a:ea typeface="Source Han Sans CN Medium" panose="020B05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83E17E-5F12-4087-AB75-EE24F0B4428C}"/>
              </a:ext>
            </a:extLst>
          </p:cNvPr>
          <p:cNvSpPr txBox="1"/>
          <p:nvPr/>
        </p:nvSpPr>
        <p:spPr>
          <a:xfrm>
            <a:off x="4106010" y="35408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打包热更的资源</a:t>
            </a:r>
            <a:endParaRPr kumimoji="1" lang="zh-CN" altLang="en-US" dirty="0">
              <a:latin typeface="思源黑体 CN Normal"/>
              <a:ea typeface="Source Han Sans CN Medium" panose="020B05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494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B1ED5B-7C92-4A0D-BB42-E6E9A9E9CFD4}"/>
              </a:ext>
            </a:extLst>
          </p:cNvPr>
          <p:cNvSpPr txBox="1"/>
          <p:nvPr/>
        </p:nvSpPr>
        <p:spPr>
          <a:xfrm>
            <a:off x="1348132" y="1434114"/>
            <a:ext cx="3704860" cy="222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收集要打包的资源以及外部文件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cook </a:t>
            </a:r>
            <a:r>
              <a:rPr lang="en-US" altLang="zh-CN" dirty="0" err="1"/>
              <a:t>uasset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存储打包的</a:t>
            </a:r>
            <a:r>
              <a:rPr lang="en-US" altLang="zh-CN" dirty="0"/>
              <a:t>Response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使用</a:t>
            </a:r>
            <a:r>
              <a:rPr lang="en-US" altLang="zh-CN" dirty="0" err="1"/>
              <a:t>UnrealPak</a:t>
            </a:r>
            <a:r>
              <a:rPr lang="zh-CN" altLang="en-US" dirty="0"/>
              <a:t>执行打包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D7FD98-6FFF-42AF-A261-B78B1A3503C2}"/>
              </a:ext>
            </a:extLst>
          </p:cNvPr>
          <p:cNvSpPr txBox="1"/>
          <p:nvPr/>
        </p:nvSpPr>
        <p:spPr>
          <a:xfrm>
            <a:off x="943482" y="5068713"/>
            <a:ext cx="8146204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UnrealPak</a:t>
            </a:r>
            <a:r>
              <a:rPr lang="zh-CN" altLang="en-US" dirty="0"/>
              <a:t>的打包命令：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en-US" altLang="zh-CN" dirty="0">
                <a:solidFill>
                  <a:srgbClr val="FFC000"/>
                </a:solidFill>
              </a:rPr>
              <a:t>UnrealPak.exe </a:t>
            </a:r>
            <a:r>
              <a:rPr lang="en-US" altLang="zh-CN" dirty="0" err="1">
                <a:solidFill>
                  <a:srgbClr val="FFC000"/>
                </a:solidFill>
              </a:rPr>
              <a:t>SAVE_PAK.pak</a:t>
            </a:r>
            <a:r>
              <a:rPr lang="en-US" altLang="zh-CN" dirty="0">
                <a:solidFill>
                  <a:srgbClr val="FFC000"/>
                </a:solidFill>
              </a:rPr>
              <a:t> -create=RESPONSE_FILE.txt -compress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2E0071-2AE4-4269-8415-FEC6D57397AB}"/>
              </a:ext>
            </a:extLst>
          </p:cNvPr>
          <p:cNvSpPr txBox="1"/>
          <p:nvPr/>
        </p:nvSpPr>
        <p:spPr>
          <a:xfrm>
            <a:off x="943482" y="3884455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ResponseFile</a:t>
            </a:r>
            <a:r>
              <a:rPr lang="zh-CN" altLang="en-US" dirty="0"/>
              <a:t>格式：</a:t>
            </a:r>
            <a:r>
              <a:rPr lang="zh-CN" altLang="en-US" dirty="0">
                <a:solidFill>
                  <a:srgbClr val="FFC000"/>
                </a:solidFill>
                <a:highlight>
                  <a:srgbClr val="0F1423"/>
                </a:highlight>
              </a:rPr>
              <a:t>文件的绝对路径</a:t>
            </a:r>
            <a:r>
              <a:rPr lang="en-US" altLang="zh-CN" dirty="0">
                <a:solidFill>
                  <a:srgbClr val="FFC000"/>
                </a:solidFill>
                <a:highlight>
                  <a:srgbClr val="0F1423"/>
                </a:highlight>
              </a:rPr>
              <a:t>+Mount</a:t>
            </a:r>
            <a:r>
              <a:rPr lang="zh-CN" altLang="en-US" dirty="0">
                <a:solidFill>
                  <a:srgbClr val="FFC000"/>
                </a:solidFill>
                <a:highlight>
                  <a:srgbClr val="0F1423"/>
                </a:highlight>
              </a:rPr>
              <a:t>之后的路径</a:t>
            </a:r>
            <a:r>
              <a:rPr lang="en-US" altLang="zh-CN" dirty="0">
                <a:solidFill>
                  <a:srgbClr val="FFC000"/>
                </a:solidFill>
                <a:highlight>
                  <a:srgbClr val="0F1423"/>
                </a:highlight>
              </a:rPr>
              <a:t>+</a:t>
            </a:r>
            <a:r>
              <a:rPr lang="zh-CN" altLang="en-US" dirty="0">
                <a:solidFill>
                  <a:srgbClr val="FFC000"/>
                </a:solidFill>
                <a:highlight>
                  <a:srgbClr val="0F1423"/>
                </a:highlight>
              </a:rPr>
              <a:t>打包参数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43A416-E123-4417-B5F7-CC0EC7BC52B1}"/>
              </a:ext>
            </a:extLst>
          </p:cNvPr>
          <p:cNvSpPr txBox="1"/>
          <p:nvPr/>
        </p:nvSpPr>
        <p:spPr>
          <a:xfrm>
            <a:off x="943482" y="106478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Pak</a:t>
            </a:r>
            <a:r>
              <a:rPr lang="zh-CN" altLang="en-US" dirty="0"/>
              <a:t>打包流程：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E7448A-B9B5-47ED-81F5-3FAC15DF7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7" y="4392523"/>
            <a:ext cx="9542857" cy="676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50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E6DBB7B-C974-4132-84B5-E14B5E995797}"/>
              </a:ext>
            </a:extLst>
          </p:cNvPr>
          <p:cNvSpPr txBox="1"/>
          <p:nvPr/>
        </p:nvSpPr>
        <p:spPr>
          <a:xfrm>
            <a:off x="403876" y="123491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手动打包的繁琐问题：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5204D1-B465-4507-A9FA-DE34E5A5DE9D}"/>
              </a:ext>
            </a:extLst>
          </p:cNvPr>
          <p:cNvSpPr txBox="1"/>
          <p:nvPr/>
        </p:nvSpPr>
        <p:spPr>
          <a:xfrm>
            <a:off x="718666" y="1762341"/>
            <a:ext cx="3762568" cy="333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需要分析</a:t>
            </a:r>
            <a:r>
              <a:rPr lang="en-US" altLang="zh-CN" dirty="0" err="1"/>
              <a:t>uasset</a:t>
            </a:r>
            <a:r>
              <a:rPr lang="zh-CN" altLang="en-US" dirty="0"/>
              <a:t>资源的依赖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对</a:t>
            </a:r>
            <a:r>
              <a:rPr lang="en-US" altLang="zh-CN" dirty="0" err="1"/>
              <a:t>uasset</a:t>
            </a:r>
            <a:r>
              <a:rPr lang="zh-CN" altLang="en-US" dirty="0"/>
              <a:t>资源进行</a:t>
            </a:r>
            <a:r>
              <a:rPr lang="en-US" altLang="zh-CN" dirty="0"/>
              <a:t>Cook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添加需要打包的</a:t>
            </a:r>
            <a:r>
              <a:rPr lang="en-US" altLang="zh-CN" dirty="0"/>
              <a:t>Non-Asset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编辑</a:t>
            </a:r>
            <a:r>
              <a:rPr lang="en-US" altLang="zh-CN" dirty="0" err="1"/>
              <a:t>ResponseFile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执行</a:t>
            </a:r>
            <a:r>
              <a:rPr lang="en-US" altLang="zh-CN" dirty="0" err="1"/>
              <a:t>UnrealPak</a:t>
            </a:r>
            <a:r>
              <a:rPr lang="zh-CN" altLang="en-US" dirty="0"/>
              <a:t>命令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每个平台都要执行一遍上述流程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FCA2DC-DFF4-4B81-B1FC-9C7F43C0E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9098" y="-437294"/>
            <a:ext cx="1895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27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5901930-7DC9-4BED-8525-08668A262F4E}"/>
              </a:ext>
            </a:extLst>
          </p:cNvPr>
          <p:cNvSpPr txBox="1"/>
          <p:nvPr/>
        </p:nvSpPr>
        <p:spPr>
          <a:xfrm>
            <a:off x="4272424" y="64948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自动化</a:t>
            </a:r>
            <a:r>
              <a:rPr lang="en-US" altLang="zh-CN" dirty="0"/>
              <a:t>Pak</a:t>
            </a:r>
            <a:r>
              <a:rPr lang="zh-CN" altLang="en-US" dirty="0"/>
              <a:t>打包工具</a:t>
            </a:r>
            <a:r>
              <a:rPr lang="en-US" altLang="zh-CN" dirty="0"/>
              <a:t> </a:t>
            </a:r>
            <a:r>
              <a:rPr lang="en-US" altLang="zh-CN" dirty="0" err="1"/>
              <a:t>HotPatcher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291427-BBB3-486B-BA30-0501EC839ADD}"/>
              </a:ext>
            </a:extLst>
          </p:cNvPr>
          <p:cNvSpPr txBox="1"/>
          <p:nvPr/>
        </p:nvSpPr>
        <p:spPr>
          <a:xfrm>
            <a:off x="506830" y="1844574"/>
            <a:ext cx="4769254" cy="2778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开源：</a:t>
            </a:r>
            <a:r>
              <a:rPr lang="en-US" altLang="zh-CN" dirty="0">
                <a:hlinkClick r:id="rId2"/>
              </a:rPr>
              <a:t>https://github.com/hxhb/HotPatcher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MIT License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持续迭代更新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灵活的配置化选项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支持自动化打包，可以与</a:t>
            </a:r>
            <a:r>
              <a:rPr lang="en-US" altLang="zh-CN" dirty="0"/>
              <a:t>ci</a:t>
            </a:r>
            <a:r>
              <a:rPr lang="zh-CN" altLang="en-US" dirty="0"/>
              <a:t>集成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69EBA0-6768-4511-BB1F-B2C9D4256CF1}"/>
              </a:ext>
            </a:extLst>
          </p:cNvPr>
          <p:cNvSpPr txBox="1"/>
          <p:nvPr/>
        </p:nvSpPr>
        <p:spPr>
          <a:xfrm>
            <a:off x="382478" y="15817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优势：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D9DE99-0C55-4247-BA97-FD62255E3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166" y="1241890"/>
            <a:ext cx="6420892" cy="49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6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6E2A0A-ADCA-4F48-BA61-D60DFBA824C7}"/>
              </a:ext>
            </a:extLst>
          </p:cNvPr>
          <p:cNvSpPr txBox="1"/>
          <p:nvPr/>
        </p:nvSpPr>
        <p:spPr>
          <a:xfrm>
            <a:off x="4734088" y="99226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HotPatcher</a:t>
            </a:r>
            <a:r>
              <a:rPr lang="zh-CN" altLang="en-US" dirty="0"/>
              <a:t>核心功能模块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D4D672-1300-40D6-8326-3CB76913E0B4}"/>
              </a:ext>
            </a:extLst>
          </p:cNvPr>
          <p:cNvSpPr txBox="1"/>
          <p:nvPr/>
        </p:nvSpPr>
        <p:spPr>
          <a:xfrm>
            <a:off x="1770610" y="2069869"/>
            <a:ext cx="71160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Cook</a:t>
            </a:r>
            <a:r>
              <a:rPr lang="zh-CN" altLang="en-US" dirty="0"/>
              <a:t>：方便对</a:t>
            </a:r>
            <a:r>
              <a:rPr lang="en-US" altLang="zh-CN" dirty="0" err="1"/>
              <a:t>uasset</a:t>
            </a:r>
            <a:r>
              <a:rPr lang="zh-CN" altLang="en-US" dirty="0"/>
              <a:t>进行多平台的</a:t>
            </a:r>
            <a:r>
              <a:rPr lang="en-US" altLang="zh-CN" dirty="0"/>
              <a:t>Cook</a:t>
            </a:r>
            <a:r>
              <a:rPr lang="zh-CN" altLang="en-US" dirty="0"/>
              <a:t>，并且支持</a:t>
            </a:r>
            <a:r>
              <a:rPr lang="en-US" altLang="zh-CN" dirty="0" err="1"/>
              <a:t>Commandlet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Release</a:t>
            </a:r>
            <a:r>
              <a:rPr lang="zh-CN" altLang="en-US" dirty="0"/>
              <a:t>：对基础包资源信息的记录、导出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Patch</a:t>
            </a:r>
            <a:r>
              <a:rPr lang="zh-CN" altLang="en-US" dirty="0"/>
              <a:t>：版本比对、生成</a:t>
            </a:r>
            <a:r>
              <a:rPr lang="en-US" altLang="zh-CN" dirty="0"/>
              <a:t>Patch</a:t>
            </a:r>
            <a:r>
              <a:rPr lang="zh-CN" altLang="en-US" dirty="0"/>
              <a:t>信息、打包</a:t>
            </a:r>
            <a:r>
              <a:rPr lang="en-US" altLang="zh-CN" dirty="0"/>
              <a:t>Pak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282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C0D986-3586-450E-98F7-3A83CF2834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79" y="1020932"/>
            <a:ext cx="3415931" cy="53361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69140D-A9CC-44E6-A51A-D1B2A02E6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97" y="1626961"/>
            <a:ext cx="4496753" cy="36040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71BFA4-3433-4E04-8367-44ED211F3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0" y="1544714"/>
            <a:ext cx="2769843" cy="36040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A4C1531-2D5B-4244-9488-F40A9B5AAEDA}"/>
              </a:ext>
            </a:extLst>
          </p:cNvPr>
          <p:cNvSpPr txBox="1"/>
          <p:nvPr/>
        </p:nvSpPr>
        <p:spPr>
          <a:xfrm>
            <a:off x="4110191" y="39518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HotPatcher</a:t>
            </a:r>
            <a:r>
              <a:rPr lang="zh-CN" altLang="en-US" dirty="0"/>
              <a:t>的工作流程</a:t>
            </a:r>
          </a:p>
        </p:txBody>
      </p:sp>
    </p:spTree>
    <p:extLst>
      <p:ext uri="{BB962C8B-B14F-4D97-AF65-F5344CB8AC3E}">
        <p14:creationId xmlns:p14="http://schemas.microsoft.com/office/powerpoint/2010/main" val="9884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CF1B22-EB31-48F2-AD3C-4DCABDF14769}"/>
              </a:ext>
            </a:extLst>
          </p:cNvPr>
          <p:cNvSpPr txBox="1"/>
          <p:nvPr/>
        </p:nvSpPr>
        <p:spPr>
          <a:xfrm>
            <a:off x="4876145" y="76541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HotPatcher</a:t>
            </a:r>
            <a:r>
              <a:rPr lang="zh-CN" altLang="en-US" dirty="0"/>
              <a:t>功能简介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05EDBA-05A7-4046-A2E5-BD32A89E4B6D}"/>
              </a:ext>
            </a:extLst>
          </p:cNvPr>
          <p:cNvSpPr txBox="1"/>
          <p:nvPr/>
        </p:nvSpPr>
        <p:spPr>
          <a:xfrm>
            <a:off x="1006136" y="1674660"/>
            <a:ext cx="5001088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支持</a:t>
            </a:r>
            <a:r>
              <a:rPr lang="en-US" altLang="zh-CN" dirty="0" err="1"/>
              <a:t>uasset</a:t>
            </a:r>
            <a:r>
              <a:rPr lang="zh-CN" altLang="en-US" dirty="0"/>
              <a:t>的资源选择包含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支持</a:t>
            </a:r>
            <a:r>
              <a:rPr lang="en-US" altLang="zh-CN" dirty="0" err="1"/>
              <a:t>uasset</a:t>
            </a:r>
            <a:r>
              <a:rPr lang="zh-CN" altLang="en-US" dirty="0"/>
              <a:t>的资源依赖分析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支持从</a:t>
            </a:r>
            <a:r>
              <a:rPr lang="en-US" altLang="zh-CN" dirty="0" err="1"/>
              <a:t>Paklist</a:t>
            </a:r>
            <a:r>
              <a:rPr lang="zh-CN" altLang="en-US" dirty="0"/>
              <a:t>导入基础包信息（支持多平台）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4. </a:t>
            </a:r>
            <a:r>
              <a:rPr lang="zh-CN" altLang="en-US" dirty="0"/>
              <a:t>支持版本信息比对，打出差异包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5. </a:t>
            </a:r>
            <a:r>
              <a:rPr lang="zh-CN" altLang="en-US" dirty="0"/>
              <a:t>支持添加</a:t>
            </a:r>
            <a:r>
              <a:rPr lang="en-US" altLang="zh-CN" dirty="0"/>
              <a:t>Non-Asset</a:t>
            </a:r>
            <a:r>
              <a:rPr lang="zh-CN" altLang="en-US" dirty="0"/>
              <a:t>文件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6. </a:t>
            </a:r>
            <a:r>
              <a:rPr lang="zh-CN" altLang="en-US" dirty="0"/>
              <a:t>支持版本间</a:t>
            </a:r>
            <a:r>
              <a:rPr lang="en-US" altLang="zh-CN" dirty="0"/>
              <a:t>Non-Asset</a:t>
            </a:r>
            <a:r>
              <a:rPr lang="zh-CN" altLang="en-US" dirty="0"/>
              <a:t>的</a:t>
            </a:r>
            <a:r>
              <a:rPr lang="en-US" altLang="zh-CN" dirty="0"/>
              <a:t>Diff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7. </a:t>
            </a:r>
            <a:r>
              <a:rPr lang="zh-CN" altLang="en-US" dirty="0"/>
              <a:t>支持自定义</a:t>
            </a:r>
            <a:r>
              <a:rPr lang="en-US" altLang="zh-CN" dirty="0" err="1"/>
              <a:t>UnrealPak</a:t>
            </a:r>
            <a:r>
              <a:rPr lang="zh-CN" altLang="en-US" dirty="0"/>
              <a:t>参数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8. </a:t>
            </a:r>
            <a:r>
              <a:rPr lang="zh-CN" altLang="en-US" dirty="0"/>
              <a:t>支持同时</a:t>
            </a:r>
            <a:r>
              <a:rPr lang="en-US" altLang="zh-CN" dirty="0"/>
              <a:t>Cook</a:t>
            </a:r>
            <a:r>
              <a:rPr lang="zh-CN" altLang="en-US" dirty="0"/>
              <a:t>多个平台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9. </a:t>
            </a:r>
            <a:r>
              <a:rPr lang="zh-CN" altLang="en-US" dirty="0"/>
              <a:t>支持添加</a:t>
            </a:r>
            <a:r>
              <a:rPr lang="en-US" altLang="zh-CN" dirty="0" err="1"/>
              <a:t>ini</a:t>
            </a:r>
            <a:r>
              <a:rPr lang="en-US" altLang="zh-CN" dirty="0"/>
              <a:t>/</a:t>
            </a:r>
            <a:r>
              <a:rPr lang="en-US" altLang="zh-CN" dirty="0" err="1"/>
              <a:t>Shaderbytecode</a:t>
            </a:r>
            <a:r>
              <a:rPr lang="en-US" altLang="zh-CN" dirty="0"/>
              <a:t>/</a:t>
            </a:r>
            <a:r>
              <a:rPr lang="en-US" altLang="zh-CN" dirty="0" err="1"/>
              <a:t>AssetRegistry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79B9F0-C63E-4C3E-9DE2-F5D9F838C544}"/>
              </a:ext>
            </a:extLst>
          </p:cNvPr>
          <p:cNvSpPr txBox="1"/>
          <p:nvPr/>
        </p:nvSpPr>
        <p:spPr>
          <a:xfrm>
            <a:off x="6096000" y="1674660"/>
            <a:ext cx="5224507" cy="4196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10. </a:t>
            </a:r>
            <a:r>
              <a:rPr lang="zh-CN" altLang="en-US" dirty="0"/>
              <a:t>支持同时打出多个平台的</a:t>
            </a:r>
            <a:r>
              <a:rPr lang="en-US" altLang="zh-CN" dirty="0"/>
              <a:t>Patch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12. </a:t>
            </a:r>
            <a:r>
              <a:rPr lang="zh-CN" altLang="en-US" dirty="0"/>
              <a:t>支持</a:t>
            </a:r>
            <a:r>
              <a:rPr lang="en-US" altLang="zh-CN" dirty="0"/>
              <a:t>Patch</a:t>
            </a:r>
            <a:r>
              <a:rPr lang="zh-CN" altLang="en-US" dirty="0"/>
              <a:t>的迭代打包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12. </a:t>
            </a:r>
            <a:r>
              <a:rPr lang="zh-CN" altLang="en-US" dirty="0"/>
              <a:t>支持</a:t>
            </a:r>
            <a:r>
              <a:rPr lang="en-US" altLang="zh-CN" dirty="0"/>
              <a:t>Chunk</a:t>
            </a:r>
            <a:r>
              <a:rPr lang="zh-CN" altLang="en-US" dirty="0"/>
              <a:t>，可以把一个</a:t>
            </a:r>
            <a:r>
              <a:rPr lang="en-US" altLang="zh-CN" dirty="0"/>
              <a:t>Patch</a:t>
            </a:r>
            <a:r>
              <a:rPr lang="zh-CN" altLang="en-US" dirty="0"/>
              <a:t>拆分为多个</a:t>
            </a:r>
            <a:r>
              <a:rPr lang="en-US" altLang="zh-CN" dirty="0"/>
              <a:t>Pak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13. </a:t>
            </a:r>
            <a:r>
              <a:rPr lang="zh-CN" altLang="en-US" dirty="0"/>
              <a:t>支持多线程打包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14. </a:t>
            </a:r>
            <a:r>
              <a:rPr lang="zh-CN" altLang="en-US" dirty="0"/>
              <a:t>支持导出资源的引用信息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15. </a:t>
            </a:r>
            <a:r>
              <a:rPr lang="zh-CN" altLang="en-US" dirty="0"/>
              <a:t>支持配置的导入</a:t>
            </a:r>
            <a:r>
              <a:rPr lang="en-US" altLang="zh-CN" dirty="0"/>
              <a:t>/</a:t>
            </a:r>
            <a:r>
              <a:rPr lang="zh-CN" altLang="en-US" dirty="0"/>
              <a:t>导出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16. </a:t>
            </a:r>
            <a:r>
              <a:rPr lang="zh-CN" altLang="en-US" dirty="0"/>
              <a:t>支持</a:t>
            </a:r>
            <a:r>
              <a:rPr lang="en-US" altLang="zh-CN" dirty="0" err="1"/>
              <a:t>Commandlet</a:t>
            </a:r>
            <a:r>
              <a:rPr lang="zh-CN" altLang="en-US" dirty="0"/>
              <a:t>进行</a:t>
            </a:r>
            <a:r>
              <a:rPr lang="en-US" altLang="zh-CN" dirty="0"/>
              <a:t>Cook/Patch/Release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17. </a:t>
            </a:r>
            <a:r>
              <a:rPr lang="zh-CN" altLang="en-US" dirty="0"/>
              <a:t>支持给指定平台添加额外的</a:t>
            </a:r>
            <a:r>
              <a:rPr lang="en-US" altLang="zh-CN" dirty="0"/>
              <a:t>Non-Asset</a:t>
            </a:r>
            <a:r>
              <a:rPr lang="zh-CN" altLang="en-US" dirty="0"/>
              <a:t>文件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18. </a:t>
            </a:r>
            <a:r>
              <a:rPr lang="zh-CN" altLang="en-US" dirty="0"/>
              <a:t>支持</a:t>
            </a:r>
            <a:r>
              <a:rPr lang="en-US" altLang="zh-CN" dirty="0" err="1"/>
              <a:t>ContentBrowser</a:t>
            </a:r>
            <a:r>
              <a:rPr lang="zh-CN" altLang="en-US" dirty="0"/>
              <a:t>中</a:t>
            </a:r>
            <a:r>
              <a:rPr lang="en-US" altLang="zh-CN" dirty="0"/>
              <a:t>Cook</a:t>
            </a:r>
            <a:r>
              <a:rPr lang="zh-CN" altLang="en-US" dirty="0"/>
              <a:t>单个资源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19.</a:t>
            </a:r>
            <a:r>
              <a:rPr lang="zh-CN" altLang="en-US" dirty="0"/>
              <a:t> </a:t>
            </a:r>
            <a:r>
              <a:rPr lang="en-US" altLang="zh-CN" dirty="0"/>
              <a:t>······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6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6E2A0A-ADCA-4F48-BA61-D60DFBA824C7}"/>
              </a:ext>
            </a:extLst>
          </p:cNvPr>
          <p:cNvSpPr txBox="1"/>
          <p:nvPr/>
        </p:nvSpPr>
        <p:spPr>
          <a:xfrm>
            <a:off x="4937230" y="99752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HotPatch</a:t>
            </a:r>
            <a:r>
              <a:rPr lang="zh-CN" altLang="en-US" dirty="0"/>
              <a:t>资料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D4D672-1300-40D6-8326-3CB76913E0B4}"/>
              </a:ext>
            </a:extLst>
          </p:cNvPr>
          <p:cNvSpPr txBox="1"/>
          <p:nvPr/>
        </p:nvSpPr>
        <p:spPr>
          <a:xfrm>
            <a:off x="2786001" y="2003367"/>
            <a:ext cx="5897768" cy="1674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E5E0D8"/>
                </a:solidFill>
                <a:effectLst/>
                <a:latin typeface="roboto slab"/>
              </a:rPr>
              <a:t>项目地址：</a:t>
            </a:r>
            <a:r>
              <a:rPr lang="en-US" altLang="zh-CN" b="0" i="0" dirty="0">
                <a:solidFill>
                  <a:srgbClr val="E5E0D8"/>
                </a:solidFill>
                <a:effectLst/>
                <a:latin typeface="roboto slab"/>
                <a:hlinkClick r:id="rId2"/>
              </a:rPr>
              <a:t>https://github.com/hxhb/HotPatcher</a:t>
            </a:r>
            <a:endParaRPr lang="en-US" altLang="zh-CN" b="0" i="0" dirty="0">
              <a:solidFill>
                <a:srgbClr val="E5E0D8"/>
              </a:solidFill>
              <a:effectLst/>
              <a:latin typeface="roboto slab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E5E0D8"/>
                </a:solidFill>
                <a:latin typeface="roboto slab"/>
              </a:rPr>
              <a:t>视频介绍：</a:t>
            </a:r>
            <a:r>
              <a:rPr lang="en-US" altLang="zh-CN" b="0" i="0" dirty="0">
                <a:solidFill>
                  <a:srgbClr val="D1CBC2"/>
                </a:solidFill>
                <a:effectLst/>
                <a:latin typeface="-apple-system"/>
                <a:hlinkClick r:id="rId3"/>
              </a:rPr>
              <a:t>UE4</a:t>
            </a:r>
            <a:r>
              <a:rPr lang="zh-CN" altLang="en-US" b="0" i="0" dirty="0">
                <a:solidFill>
                  <a:srgbClr val="D1CBC2"/>
                </a:solidFill>
                <a:effectLst/>
                <a:latin typeface="-apple-system"/>
                <a:hlinkClick r:id="rId3"/>
              </a:rPr>
              <a:t>热更新：</a:t>
            </a:r>
            <a:r>
              <a:rPr lang="en-US" altLang="zh-CN" b="0" i="0" dirty="0" err="1">
                <a:solidFill>
                  <a:srgbClr val="D1CBC2"/>
                </a:solidFill>
                <a:effectLst/>
                <a:latin typeface="-apple-system"/>
                <a:hlinkClick r:id="rId3"/>
              </a:rPr>
              <a:t>HotPatcher</a:t>
            </a:r>
            <a:r>
              <a:rPr lang="zh-CN" altLang="en-US" b="0" i="0" dirty="0">
                <a:solidFill>
                  <a:srgbClr val="D1CBC2"/>
                </a:solidFill>
                <a:effectLst/>
                <a:latin typeface="-apple-system"/>
                <a:hlinkClick r:id="rId3"/>
              </a:rPr>
              <a:t>插件使用教程</a:t>
            </a:r>
            <a:endParaRPr lang="en-US" altLang="zh-CN" b="0" i="0" dirty="0">
              <a:solidFill>
                <a:srgbClr val="D1CBC2"/>
              </a:solidFill>
              <a:effectLst/>
              <a:latin typeface="-apple-system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文档和更新记录：</a:t>
            </a:r>
            <a:r>
              <a:rPr lang="en-US" altLang="zh-CN" b="0" i="0" dirty="0">
                <a:solidFill>
                  <a:srgbClr val="E5E0D8"/>
                </a:solidFill>
                <a:effectLst/>
                <a:latin typeface="roboto slab"/>
                <a:hlinkClick r:id="rId4"/>
              </a:rPr>
              <a:t>UE4 </a:t>
            </a:r>
            <a:r>
              <a:rPr lang="zh-CN" altLang="en-US" b="0" i="0" dirty="0">
                <a:solidFill>
                  <a:srgbClr val="E5E0D8"/>
                </a:solidFill>
                <a:effectLst/>
                <a:latin typeface="roboto slab"/>
                <a:hlinkClick r:id="rId4"/>
              </a:rPr>
              <a:t>资源热更打包工具 </a:t>
            </a:r>
            <a:r>
              <a:rPr lang="en-US" altLang="zh-CN" b="0" i="0" dirty="0" err="1">
                <a:solidFill>
                  <a:srgbClr val="E5E0D8"/>
                </a:solidFill>
                <a:effectLst/>
                <a:latin typeface="roboto slab"/>
                <a:hlinkClick r:id="rId4"/>
              </a:rPr>
              <a:t>HotPatcher</a:t>
            </a:r>
            <a:endParaRPr lang="zh-CN" altLang="en-US" b="0" i="0" dirty="0">
              <a:solidFill>
                <a:srgbClr val="D1CBC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77330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231D5E9-002E-42EC-BF0C-C2CABECCD33A}"/>
              </a:ext>
            </a:extLst>
          </p:cNvPr>
          <p:cNvSpPr txBox="1"/>
          <p:nvPr/>
        </p:nvSpPr>
        <p:spPr>
          <a:xfrm>
            <a:off x="1393313" y="1559236"/>
            <a:ext cx="2877711" cy="222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Pak</a:t>
            </a:r>
            <a:r>
              <a:rPr lang="zh-CN" altLang="en-US" dirty="0"/>
              <a:t>的几种打包粒度：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整个</a:t>
            </a:r>
            <a:r>
              <a:rPr lang="en-US" altLang="zh-CN" dirty="0"/>
              <a:t>Patch</a:t>
            </a:r>
            <a:r>
              <a:rPr lang="zh-CN" altLang="en-US" dirty="0"/>
              <a:t>为单个</a:t>
            </a:r>
            <a:r>
              <a:rPr lang="en-US" altLang="zh-CN" dirty="0"/>
              <a:t>Pak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根据地图为</a:t>
            </a:r>
            <a:r>
              <a:rPr lang="en-US" altLang="zh-CN" dirty="0"/>
              <a:t>Patch</a:t>
            </a:r>
            <a:r>
              <a:rPr lang="zh-CN" altLang="en-US" dirty="0"/>
              <a:t>打包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根据资源分类</a:t>
            </a:r>
            <a:r>
              <a:rPr lang="en-US" altLang="zh-CN" dirty="0"/>
              <a:t>Patch</a:t>
            </a:r>
            <a:r>
              <a:rPr lang="zh-CN" altLang="en-US" dirty="0"/>
              <a:t>打包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B4DDBC-0082-440D-9DFE-2D5299C73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955" y="1444239"/>
            <a:ext cx="6090197" cy="28857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B354A07-B0B5-40F5-9E97-CCDA0EA568A4}"/>
              </a:ext>
            </a:extLst>
          </p:cNvPr>
          <p:cNvSpPr txBox="1"/>
          <p:nvPr/>
        </p:nvSpPr>
        <p:spPr>
          <a:xfrm>
            <a:off x="793101" y="4712523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思考：基础包更新后，先前热更的</a:t>
            </a:r>
            <a:r>
              <a:rPr lang="en-US" altLang="zh-CN" dirty="0"/>
              <a:t>Pak</a:t>
            </a:r>
            <a:r>
              <a:rPr lang="zh-CN" altLang="en-US" dirty="0"/>
              <a:t>如何处理？</a:t>
            </a:r>
          </a:p>
        </p:txBody>
      </p:sp>
    </p:spTree>
    <p:extLst>
      <p:ext uri="{BB962C8B-B14F-4D97-AF65-F5344CB8AC3E}">
        <p14:creationId xmlns:p14="http://schemas.microsoft.com/office/powerpoint/2010/main" val="22394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E5C714D-19E9-BA4D-9075-C22F8B905DCF}"/>
              </a:ext>
            </a:extLst>
          </p:cNvPr>
          <p:cNvSpPr txBox="1">
            <a:spLocks/>
          </p:cNvSpPr>
          <p:nvPr/>
        </p:nvSpPr>
        <p:spPr>
          <a:xfrm>
            <a:off x="1998084" y="1712889"/>
            <a:ext cx="8195831" cy="251686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Part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One</a:t>
            </a:r>
            <a:b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</a:br>
            <a:r>
              <a:rPr lang="zh-CN" altLang="en-US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热更新简介</a:t>
            </a:r>
            <a:endParaRPr lang="zh-CN" altLang="en-US" sz="6000" spc="0" dirty="0">
              <a:solidFill>
                <a:schemeClr val="tx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1646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E5C714D-19E9-BA4D-9075-C22F8B905DCF}"/>
              </a:ext>
            </a:extLst>
          </p:cNvPr>
          <p:cNvSpPr txBox="1">
            <a:spLocks/>
          </p:cNvSpPr>
          <p:nvPr/>
        </p:nvSpPr>
        <p:spPr>
          <a:xfrm>
            <a:off x="1998083" y="615610"/>
            <a:ext cx="8195831" cy="251686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Part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Two</a:t>
            </a:r>
            <a:b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</a:br>
            <a:r>
              <a:rPr lang="en-US" altLang="zh-CN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UE4</a:t>
            </a:r>
            <a:r>
              <a:rPr lang="zh-CN" altLang="en-US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热更新：资源管理</a:t>
            </a:r>
            <a:endParaRPr lang="zh-CN" altLang="en-US" sz="6000" spc="0" dirty="0">
              <a:solidFill>
                <a:schemeClr val="tx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181440-7017-B148-962A-7C0488CC3F36}"/>
              </a:ext>
            </a:extLst>
          </p:cNvPr>
          <p:cNvSpPr txBox="1"/>
          <p:nvPr/>
        </p:nvSpPr>
        <p:spPr>
          <a:xfrm>
            <a:off x="902143" y="354086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哪些内容可以被热更新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B5342E-E38A-8248-BECD-BCE6F39671D2}"/>
              </a:ext>
            </a:extLst>
          </p:cNvPr>
          <p:cNvSpPr txBox="1"/>
          <p:nvPr/>
        </p:nvSpPr>
        <p:spPr>
          <a:xfrm>
            <a:off x="6600754" y="35608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管理热更新的版本</a:t>
            </a:r>
            <a:endParaRPr kumimoji="1" lang="zh-CN" altLang="en-US" dirty="0">
              <a:latin typeface="思源黑体 CN Normal"/>
              <a:ea typeface="Source Han Sans CN Medium" panose="020B0500000000000000" pitchFamily="34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8888D7-4982-45E3-988B-AF04C0EA0EBA}"/>
              </a:ext>
            </a:extLst>
          </p:cNvPr>
          <p:cNvSpPr txBox="1"/>
          <p:nvPr/>
        </p:nvSpPr>
        <p:spPr>
          <a:xfrm>
            <a:off x="9334643" y="35408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使用热更的资源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思源黑体 CN Normal"/>
              <a:ea typeface="Source Han Sans CN Medium" panose="020B05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83E17E-5F12-4087-AB75-EE24F0B4428C}"/>
              </a:ext>
            </a:extLst>
          </p:cNvPr>
          <p:cNvSpPr txBox="1"/>
          <p:nvPr/>
        </p:nvSpPr>
        <p:spPr>
          <a:xfrm>
            <a:off x="4097697" y="35408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打包热更的资源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思源黑体 CN Normal"/>
              <a:ea typeface="Source Han Sans CN Medium" panose="020B05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889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A87EC4-60F2-400F-ADCE-CC7EE245A8B4}"/>
              </a:ext>
            </a:extLst>
          </p:cNvPr>
          <p:cNvSpPr txBox="1"/>
          <p:nvPr/>
        </p:nvSpPr>
        <p:spPr>
          <a:xfrm>
            <a:off x="542143" y="1470453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UE4</a:t>
            </a:r>
            <a:r>
              <a:rPr lang="zh-CN" altLang="en-US" dirty="0"/>
              <a:t>热更新版本管理需求：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B9BE96-4393-459E-9ABA-E2338F6C7A6B}"/>
              </a:ext>
            </a:extLst>
          </p:cNvPr>
          <p:cNvSpPr txBox="1"/>
          <p:nvPr/>
        </p:nvSpPr>
        <p:spPr>
          <a:xfrm>
            <a:off x="1025609" y="1977081"/>
            <a:ext cx="5147563" cy="167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能够完整记录打出的基础包内的资源信息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开发中能够精确地定位变动的资源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能够在变动的基础上更新完整游戏的资源信息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B4B5A5-853A-415A-A312-220639992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049" y="1015760"/>
            <a:ext cx="3388600" cy="48264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927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43EACB-5F03-491F-ADEF-DA6F7DD5191D}"/>
              </a:ext>
            </a:extLst>
          </p:cNvPr>
          <p:cNvSpPr txBox="1"/>
          <p:nvPr/>
        </p:nvSpPr>
        <p:spPr>
          <a:xfrm>
            <a:off x="1321723" y="286789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并且需要支持迭代的方式更新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66651A-D459-4A8C-89DD-446A4448B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56" y="1018309"/>
            <a:ext cx="5062022" cy="48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80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7FD931-2F3C-4CFF-9DA2-7F6443261D6C}"/>
              </a:ext>
            </a:extLst>
          </p:cNvPr>
          <p:cNvSpPr txBox="1"/>
          <p:nvPr/>
        </p:nvSpPr>
        <p:spPr>
          <a:xfrm>
            <a:off x="656705" y="1401278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记录游戏包资源信息的思路：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5B369D-E61D-4E87-89AD-2161C9C0C4CF}"/>
              </a:ext>
            </a:extLst>
          </p:cNvPr>
          <p:cNvSpPr txBox="1"/>
          <p:nvPr/>
        </p:nvSpPr>
        <p:spPr>
          <a:xfrm>
            <a:off x="967228" y="1770610"/>
            <a:ext cx="5220212" cy="111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DFB152"/>
                </a:solidFill>
              </a:rPr>
              <a:t>分析</a:t>
            </a:r>
            <a:r>
              <a:rPr lang="en-US" altLang="zh-CN" dirty="0">
                <a:solidFill>
                  <a:srgbClr val="DFB152"/>
                </a:solidFill>
              </a:rPr>
              <a:t>UE</a:t>
            </a:r>
            <a:r>
              <a:rPr lang="zh-CN" altLang="en-US" dirty="0">
                <a:solidFill>
                  <a:srgbClr val="DFB152"/>
                </a:solidFill>
              </a:rPr>
              <a:t>打包时通过</a:t>
            </a:r>
            <a:r>
              <a:rPr lang="en-US" altLang="zh-CN" dirty="0">
                <a:solidFill>
                  <a:srgbClr val="DFB152"/>
                </a:solidFill>
              </a:rPr>
              <a:t>UAT</a:t>
            </a:r>
            <a:r>
              <a:rPr lang="zh-CN" altLang="en-US" dirty="0">
                <a:solidFill>
                  <a:srgbClr val="DFB152"/>
                </a:solidFill>
              </a:rPr>
              <a:t>生成的</a:t>
            </a:r>
            <a:r>
              <a:rPr lang="en-US" altLang="zh-CN" dirty="0">
                <a:solidFill>
                  <a:srgbClr val="DFB152"/>
                </a:solidFill>
              </a:rPr>
              <a:t>PakList*.txt</a:t>
            </a:r>
            <a:r>
              <a:rPr lang="zh-CN" altLang="en-US" dirty="0">
                <a:solidFill>
                  <a:srgbClr val="DFB152"/>
                </a:solidFill>
              </a:rPr>
              <a:t>文件</a:t>
            </a:r>
            <a:endParaRPr lang="en-US" altLang="zh-CN" dirty="0">
              <a:solidFill>
                <a:srgbClr val="DFB152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记录</a:t>
            </a:r>
            <a:r>
              <a:rPr lang="en-US" altLang="zh-CN" dirty="0"/>
              <a:t>Content</a:t>
            </a:r>
            <a:r>
              <a:rPr lang="zh-CN" altLang="en-US" dirty="0"/>
              <a:t>内资源信息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83F670-8C49-4342-A654-4DAEC73C070F}"/>
              </a:ext>
            </a:extLst>
          </p:cNvPr>
          <p:cNvSpPr txBox="1"/>
          <p:nvPr/>
        </p:nvSpPr>
        <p:spPr>
          <a:xfrm>
            <a:off x="656705" y="33417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需要注意的问题：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2F372D-E747-4125-A75A-5C1CB7EB95A2}"/>
              </a:ext>
            </a:extLst>
          </p:cNvPr>
          <p:cNvSpPr txBox="1"/>
          <p:nvPr/>
        </p:nvSpPr>
        <p:spPr>
          <a:xfrm>
            <a:off x="967228" y="3798916"/>
            <a:ext cx="5044971" cy="111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DFB152"/>
                </a:solidFill>
              </a:rPr>
              <a:t>每个平台包含的资源并不一定完全相同</a:t>
            </a:r>
            <a:endParaRPr lang="en-US" altLang="zh-CN" dirty="0">
              <a:solidFill>
                <a:srgbClr val="DFB152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DFB152"/>
                </a:solidFill>
              </a:rPr>
              <a:t>不同平台具有不同的文件（如</a:t>
            </a:r>
            <a:r>
              <a:rPr lang="en-US" altLang="zh-CN" dirty="0" err="1">
                <a:solidFill>
                  <a:srgbClr val="DFB152"/>
                </a:solidFill>
              </a:rPr>
              <a:t>Wwise</a:t>
            </a:r>
            <a:r>
              <a:rPr lang="zh-CN" altLang="en-US" dirty="0">
                <a:solidFill>
                  <a:srgbClr val="DFB152"/>
                </a:solidFill>
              </a:rPr>
              <a:t>的</a:t>
            </a:r>
            <a:r>
              <a:rPr lang="en-US" altLang="zh-CN" dirty="0" err="1">
                <a:solidFill>
                  <a:srgbClr val="DFB152"/>
                </a:solidFill>
              </a:rPr>
              <a:t>bnk</a:t>
            </a:r>
            <a:r>
              <a:rPr lang="zh-CN" altLang="en-US" dirty="0">
                <a:solidFill>
                  <a:srgbClr val="DFB152"/>
                </a:solidFill>
              </a:rPr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66635E-DAF2-4347-9D70-09FE40FF2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22" y="1096695"/>
            <a:ext cx="3523447" cy="52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4DB35-31C2-496A-BF8E-25402D0B0C2F}"/>
              </a:ext>
            </a:extLst>
          </p:cNvPr>
          <p:cNvSpPr txBox="1"/>
          <p:nvPr/>
        </p:nvSpPr>
        <p:spPr>
          <a:xfrm>
            <a:off x="596166" y="207279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解决多平台基础包内资源不统一的方案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EDF0E8-0359-4039-9F35-217C72D913D7}"/>
              </a:ext>
            </a:extLst>
          </p:cNvPr>
          <p:cNvSpPr txBox="1"/>
          <p:nvPr/>
        </p:nvSpPr>
        <p:spPr>
          <a:xfrm>
            <a:off x="596166" y="2529406"/>
            <a:ext cx="41216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DFB152"/>
                </a:solidFill>
              </a:rPr>
              <a:t>对每个平台的</a:t>
            </a:r>
            <a:r>
              <a:rPr lang="en-US" altLang="zh-CN" dirty="0" err="1">
                <a:solidFill>
                  <a:srgbClr val="DFB152"/>
                </a:solidFill>
              </a:rPr>
              <a:t>paklist</a:t>
            </a:r>
            <a:r>
              <a:rPr lang="zh-CN" altLang="en-US" dirty="0">
                <a:solidFill>
                  <a:srgbClr val="DFB152"/>
                </a:solidFill>
              </a:rPr>
              <a:t>*</a:t>
            </a:r>
            <a:r>
              <a:rPr lang="en-US" altLang="zh-CN" dirty="0">
                <a:solidFill>
                  <a:srgbClr val="DFB152"/>
                </a:solidFill>
              </a:rPr>
              <a:t>.txt</a:t>
            </a:r>
            <a:r>
              <a:rPr lang="zh-CN" altLang="en-US" dirty="0">
                <a:solidFill>
                  <a:srgbClr val="DFB152"/>
                </a:solidFill>
              </a:rPr>
              <a:t>都进行分析</a:t>
            </a:r>
            <a:endParaRPr lang="en-US" altLang="zh-CN" dirty="0">
              <a:solidFill>
                <a:srgbClr val="DFB152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DFB152"/>
                </a:solidFill>
              </a:rPr>
              <a:t>记录各个平台相同、不同的部分</a:t>
            </a:r>
            <a:endParaRPr lang="en-US" altLang="zh-CN" dirty="0">
              <a:solidFill>
                <a:srgbClr val="DFB152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>
                <a:solidFill>
                  <a:srgbClr val="DFB152"/>
                </a:solidFill>
              </a:rPr>
              <a:t>对全平台生成统一的</a:t>
            </a:r>
            <a:r>
              <a:rPr lang="en-US" altLang="zh-CN" dirty="0" err="1">
                <a:solidFill>
                  <a:srgbClr val="DFB152"/>
                </a:solidFill>
              </a:rPr>
              <a:t>Release.json</a:t>
            </a:r>
            <a:endParaRPr lang="en-US" altLang="zh-CN" dirty="0">
              <a:solidFill>
                <a:srgbClr val="DFB152"/>
              </a:solidFill>
            </a:endParaRP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A771A6-C2D1-4B56-8740-EB060ADB2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43" y="881150"/>
            <a:ext cx="6762547" cy="519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68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E5C714D-19E9-BA4D-9075-C22F8B905DCF}"/>
              </a:ext>
            </a:extLst>
          </p:cNvPr>
          <p:cNvSpPr txBox="1">
            <a:spLocks/>
          </p:cNvSpPr>
          <p:nvPr/>
        </p:nvSpPr>
        <p:spPr>
          <a:xfrm>
            <a:off x="1998083" y="615610"/>
            <a:ext cx="8195831" cy="251686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Part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Two</a:t>
            </a:r>
            <a:b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</a:br>
            <a:r>
              <a:rPr lang="en-US" altLang="zh-CN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UE4</a:t>
            </a:r>
            <a:r>
              <a:rPr lang="zh-CN" altLang="en-US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热更新：资源管理</a:t>
            </a:r>
            <a:endParaRPr lang="zh-CN" altLang="en-US" sz="6000" spc="0" dirty="0">
              <a:solidFill>
                <a:schemeClr val="tx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181440-7017-B148-962A-7C0488CC3F36}"/>
              </a:ext>
            </a:extLst>
          </p:cNvPr>
          <p:cNvSpPr txBox="1"/>
          <p:nvPr/>
        </p:nvSpPr>
        <p:spPr>
          <a:xfrm>
            <a:off x="843955" y="354086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哪些内容可以被热更新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B5342E-E38A-8248-BECD-BCE6F39671D2}"/>
              </a:ext>
            </a:extLst>
          </p:cNvPr>
          <p:cNvSpPr txBox="1"/>
          <p:nvPr/>
        </p:nvSpPr>
        <p:spPr>
          <a:xfrm>
            <a:off x="6542566" y="35608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管理热更新的版本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思源黑体 CN Normal"/>
              <a:ea typeface="Source Han Sans CN Medium" panose="020B0500000000000000" pitchFamily="34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8888D7-4982-45E3-988B-AF04C0EA0EBA}"/>
              </a:ext>
            </a:extLst>
          </p:cNvPr>
          <p:cNvSpPr txBox="1"/>
          <p:nvPr/>
        </p:nvSpPr>
        <p:spPr>
          <a:xfrm>
            <a:off x="9276455" y="35408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使用热更的资源</a:t>
            </a:r>
            <a:endParaRPr kumimoji="1" lang="zh-CN" altLang="en-US" dirty="0">
              <a:latin typeface="思源黑体 CN Normal"/>
              <a:ea typeface="Source Han Sans CN Medium" panose="020B05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83E17E-5F12-4087-AB75-EE24F0B4428C}"/>
              </a:ext>
            </a:extLst>
          </p:cNvPr>
          <p:cNvSpPr txBox="1"/>
          <p:nvPr/>
        </p:nvSpPr>
        <p:spPr>
          <a:xfrm>
            <a:off x="4039509" y="35408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打包热更的资源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思源黑体 CN Normal"/>
              <a:ea typeface="Source Han Sans CN Medium" panose="020B05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1215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928F6F-C132-4777-B4AD-E0A92FD0E504}"/>
              </a:ext>
            </a:extLst>
          </p:cNvPr>
          <p:cNvSpPr txBox="1"/>
          <p:nvPr/>
        </p:nvSpPr>
        <p:spPr>
          <a:xfrm>
            <a:off x="5112397" y="63176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热更</a:t>
            </a:r>
            <a:r>
              <a:rPr lang="en-US" altLang="zh-CN" dirty="0"/>
              <a:t>Pak</a:t>
            </a:r>
            <a:r>
              <a:rPr lang="zh-CN" altLang="en-US" dirty="0"/>
              <a:t>包的使用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8BF33D-97BE-437E-B791-C185689F2AD4}"/>
              </a:ext>
            </a:extLst>
          </p:cNvPr>
          <p:cNvSpPr txBox="1"/>
          <p:nvPr/>
        </p:nvSpPr>
        <p:spPr>
          <a:xfrm>
            <a:off x="1307509" y="1193596"/>
            <a:ext cx="4788490" cy="111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Pak</a:t>
            </a:r>
            <a:r>
              <a:rPr lang="zh-CN" altLang="en-US" dirty="0"/>
              <a:t>需要挂载</a:t>
            </a:r>
            <a:r>
              <a:rPr lang="en-US" altLang="zh-CN" dirty="0"/>
              <a:t>(Mount)</a:t>
            </a:r>
            <a:r>
              <a:rPr lang="zh-CN" altLang="en-US" dirty="0"/>
              <a:t>到游戏中才可以使用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Mount</a:t>
            </a:r>
            <a:r>
              <a:rPr lang="zh-CN" altLang="en-US" dirty="0"/>
              <a:t>时可以给</a:t>
            </a:r>
            <a:r>
              <a:rPr lang="en-US" altLang="zh-CN" dirty="0"/>
              <a:t>Pak</a:t>
            </a:r>
            <a:r>
              <a:rPr lang="zh-CN" altLang="en-US" dirty="0"/>
              <a:t>设置优先级</a:t>
            </a:r>
            <a:r>
              <a:rPr lang="en-US" altLang="zh-CN" dirty="0"/>
              <a:t>(</a:t>
            </a:r>
            <a:r>
              <a:rPr lang="en-US" altLang="zh-CN" dirty="0" err="1"/>
              <a:t>PakOrder</a:t>
            </a:r>
            <a:r>
              <a:rPr lang="en-US" altLang="zh-CN" dirty="0"/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70193F-3DCB-41CC-AAF5-2759700A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09" y="2502424"/>
            <a:ext cx="9019048" cy="3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461286-9746-4514-BB02-A2D861DB2EFC}"/>
              </a:ext>
            </a:extLst>
          </p:cNvPr>
          <p:cNvSpPr txBox="1"/>
          <p:nvPr/>
        </p:nvSpPr>
        <p:spPr>
          <a:xfrm>
            <a:off x="4395418" y="876911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UE4 Pak</a:t>
            </a:r>
            <a:r>
              <a:rPr lang="zh-CN" altLang="en-US" dirty="0"/>
              <a:t>自动挂载目录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EA999D-0ECB-4C7C-BEC8-E50173D7C9CD}"/>
              </a:ext>
            </a:extLst>
          </p:cNvPr>
          <p:cNvSpPr txBox="1"/>
          <p:nvPr/>
        </p:nvSpPr>
        <p:spPr>
          <a:xfrm>
            <a:off x="995815" y="2202873"/>
            <a:ext cx="3185487" cy="166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Engine/Content/</a:t>
            </a:r>
            <a:r>
              <a:rPr lang="en-US" altLang="zh-CN" dirty="0" err="1"/>
              <a:t>Paks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GAME_DIR/Content/</a:t>
            </a:r>
            <a:r>
              <a:rPr lang="en-US" altLang="zh-CN" dirty="0" err="1"/>
              <a:t>Paks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GAME_DIR/Saved/</a:t>
            </a:r>
            <a:r>
              <a:rPr lang="en-US" altLang="zh-CN" dirty="0" err="1"/>
              <a:t>Paks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15B32A-3F30-44BC-8E37-C77163CD3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29" y="1815179"/>
            <a:ext cx="6429456" cy="2829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749512-2D77-42D8-9D86-6658BDB8B669}"/>
              </a:ext>
            </a:extLst>
          </p:cNvPr>
          <p:cNvSpPr txBox="1"/>
          <p:nvPr/>
        </p:nvSpPr>
        <p:spPr>
          <a:xfrm>
            <a:off x="1477953" y="5145578"/>
            <a:ext cx="839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DFB152"/>
                </a:solidFill>
              </a:rPr>
              <a:t>注：</a:t>
            </a:r>
            <a:r>
              <a:rPr lang="en-US" altLang="zh-CN" dirty="0">
                <a:solidFill>
                  <a:srgbClr val="DFB152"/>
                </a:solidFill>
              </a:rPr>
              <a:t>GAME_DIR/Content/Pak/GAME_NAME-*.</a:t>
            </a:r>
            <a:r>
              <a:rPr lang="en-US" altLang="zh-CN" dirty="0" err="1">
                <a:solidFill>
                  <a:srgbClr val="DFB152"/>
                </a:solidFill>
              </a:rPr>
              <a:t>pak</a:t>
            </a:r>
            <a:r>
              <a:rPr lang="zh-CN" altLang="en-US" dirty="0">
                <a:solidFill>
                  <a:srgbClr val="DFB152"/>
                </a:solidFill>
              </a:rPr>
              <a:t>是基础包内</a:t>
            </a:r>
            <a:r>
              <a:rPr lang="en-US" altLang="zh-CN" dirty="0">
                <a:solidFill>
                  <a:srgbClr val="DFB152"/>
                </a:solidFill>
              </a:rPr>
              <a:t>Pak</a:t>
            </a:r>
            <a:r>
              <a:rPr lang="zh-CN" altLang="en-US" dirty="0">
                <a:solidFill>
                  <a:srgbClr val="DFB152"/>
                </a:solidFill>
              </a:rPr>
              <a:t>的命名规则。</a:t>
            </a:r>
          </a:p>
        </p:txBody>
      </p:sp>
    </p:spTree>
    <p:extLst>
      <p:ext uri="{BB962C8B-B14F-4D97-AF65-F5344CB8AC3E}">
        <p14:creationId xmlns:p14="http://schemas.microsoft.com/office/powerpoint/2010/main" val="312523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E32F1-9D63-40E6-9C65-6F75DFCD3456}"/>
              </a:ext>
            </a:extLst>
          </p:cNvPr>
          <p:cNvSpPr txBox="1"/>
          <p:nvPr/>
        </p:nvSpPr>
        <p:spPr>
          <a:xfrm>
            <a:off x="4964921" y="6234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热更完成读取文件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F3F287-BB6E-433E-9070-D888EF080488}"/>
              </a:ext>
            </a:extLst>
          </p:cNvPr>
          <p:cNvSpPr txBox="1"/>
          <p:nvPr/>
        </p:nvSpPr>
        <p:spPr>
          <a:xfrm>
            <a:off x="492492" y="1324678"/>
            <a:ext cx="39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Pak</a:t>
            </a:r>
            <a:r>
              <a:rPr lang="zh-CN" altLang="en-US" dirty="0"/>
              <a:t>中的文件需要以</a:t>
            </a:r>
            <a:r>
              <a:rPr lang="en-US" altLang="zh-CN" dirty="0"/>
              <a:t>UFS</a:t>
            </a:r>
            <a:r>
              <a:rPr lang="zh-CN" altLang="en-US" dirty="0"/>
              <a:t>方式读取：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CC4DB0-2D95-47A1-BB18-68A10E1AB747}"/>
              </a:ext>
            </a:extLst>
          </p:cNvPr>
          <p:cNvSpPr txBox="1"/>
          <p:nvPr/>
        </p:nvSpPr>
        <p:spPr>
          <a:xfrm>
            <a:off x="1493786" y="179185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DFB152"/>
                </a:solidFill>
              </a:rPr>
              <a:t>FFileHelper</a:t>
            </a:r>
            <a:endParaRPr lang="zh-CN" altLang="en-US" dirty="0">
              <a:solidFill>
                <a:srgbClr val="DFB15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BDBF7-D3E9-4BB3-A049-0131FEE50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3" y="2248008"/>
            <a:ext cx="2885207" cy="34347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DEA8D5-8D70-42A5-A437-ADD070E6B3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58" y="2248008"/>
            <a:ext cx="4483704" cy="26481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DE9F27-F340-4290-AC27-C89CC2870EB8}"/>
              </a:ext>
            </a:extLst>
          </p:cNvPr>
          <p:cNvSpPr txBox="1"/>
          <p:nvPr/>
        </p:nvSpPr>
        <p:spPr>
          <a:xfrm>
            <a:off x="7503169" y="13246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UFS</a:t>
            </a:r>
            <a:r>
              <a:rPr lang="zh-CN" altLang="en-US" dirty="0"/>
              <a:t>文件读取流程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A7975A-018D-4754-AD16-6198C32773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75" y="1939110"/>
            <a:ext cx="3068503" cy="35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E5C714D-19E9-BA4D-9075-C22F8B905DCF}"/>
              </a:ext>
            </a:extLst>
          </p:cNvPr>
          <p:cNvSpPr txBox="1">
            <a:spLocks/>
          </p:cNvSpPr>
          <p:nvPr/>
        </p:nvSpPr>
        <p:spPr>
          <a:xfrm>
            <a:off x="1998084" y="775106"/>
            <a:ext cx="8195831" cy="251686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Part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Three</a:t>
            </a:r>
            <a:b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</a:br>
            <a:r>
              <a:rPr lang="en-US" altLang="zh-CN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UE4</a:t>
            </a:r>
            <a:r>
              <a:rPr lang="zh-CN" altLang="en-US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热更新：脚本语言</a:t>
            </a:r>
            <a:endParaRPr lang="zh-CN" altLang="en-US" sz="6000" spc="0" dirty="0">
              <a:solidFill>
                <a:schemeClr val="tx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A1F7A5-598E-47D7-9C12-53FAC1A8734C}"/>
              </a:ext>
            </a:extLst>
          </p:cNvPr>
          <p:cNvSpPr txBox="1"/>
          <p:nvPr/>
        </p:nvSpPr>
        <p:spPr>
          <a:xfrm>
            <a:off x="4597309" y="355759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UE</a:t>
            </a:r>
            <a:r>
              <a:rPr kumimoji="1" lang="zh-CN" altLang="en-US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蓝图</a:t>
            </a:r>
            <a:endParaRPr kumimoji="1" lang="zh-CN" altLang="en-US" dirty="0">
              <a:latin typeface="思源黑体 CN Normal"/>
              <a:ea typeface="Source Han Sans CN Medium" panose="020B05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AAFC94-C055-4010-AAFF-19B34D9EDA57}"/>
              </a:ext>
            </a:extLst>
          </p:cNvPr>
          <p:cNvSpPr txBox="1"/>
          <p:nvPr/>
        </p:nvSpPr>
        <p:spPr>
          <a:xfrm>
            <a:off x="6635775" y="355759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集成</a:t>
            </a:r>
            <a:r>
              <a:rPr kumimoji="1" lang="en-US" altLang="zh-CN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Lua</a:t>
            </a:r>
            <a:endParaRPr kumimoji="1" lang="zh-CN" altLang="en-US" dirty="0">
              <a:latin typeface="思源黑体 CN Normal"/>
              <a:ea typeface="Source Han Sans CN Medium" panose="020B05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848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8363C3A-5FBD-4F69-89E0-20AC555682BE}"/>
              </a:ext>
            </a:extLst>
          </p:cNvPr>
          <p:cNvSpPr txBox="1"/>
          <p:nvPr/>
        </p:nvSpPr>
        <p:spPr>
          <a:xfrm>
            <a:off x="2546646" y="2310592"/>
            <a:ext cx="3055359" cy="194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游戏包体：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程序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美术资源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脚本、数据文件等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36CE76-8B97-4D02-8C2F-1D131A0A4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96" y="1576283"/>
            <a:ext cx="2522022" cy="37054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2556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97451C-83C5-48F4-9AF0-503527B2395B}"/>
              </a:ext>
            </a:extLst>
          </p:cNvPr>
          <p:cNvSpPr txBox="1"/>
          <p:nvPr/>
        </p:nvSpPr>
        <p:spPr>
          <a:xfrm>
            <a:off x="5210694" y="814646"/>
            <a:ext cx="177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UE4</a:t>
            </a:r>
            <a:r>
              <a:rPr lang="zh-CN" altLang="en-US" dirty="0"/>
              <a:t>中的蓝图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2EA57C-71BC-470F-BAF5-481417455B6F}"/>
              </a:ext>
            </a:extLst>
          </p:cNvPr>
          <p:cNvSpPr txBox="1"/>
          <p:nvPr/>
        </p:nvSpPr>
        <p:spPr>
          <a:xfrm>
            <a:off x="1133937" y="1963536"/>
            <a:ext cx="4076757" cy="2778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蓝图是资源</a:t>
            </a:r>
            <a:r>
              <a:rPr lang="en-US" altLang="zh-CN" dirty="0"/>
              <a:t>(</a:t>
            </a:r>
            <a:r>
              <a:rPr lang="en-US" altLang="zh-CN" dirty="0" err="1"/>
              <a:t>uasset</a:t>
            </a:r>
            <a:r>
              <a:rPr lang="en-US" altLang="zh-CN" dirty="0"/>
              <a:t>)</a:t>
            </a:r>
            <a:r>
              <a:rPr lang="zh-CN" altLang="en-US" dirty="0"/>
              <a:t>，可以被热更新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难以</a:t>
            </a:r>
            <a:r>
              <a:rPr lang="en-US" altLang="zh-CN" dirty="0"/>
              <a:t>merge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难以协同开发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不方便阅读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执行效率不高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5BA3AF-783C-4F62-B259-B7009CE50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7" y="1695796"/>
            <a:ext cx="6053242" cy="37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47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97451C-83C5-48F4-9AF0-503527B2395B}"/>
              </a:ext>
            </a:extLst>
          </p:cNvPr>
          <p:cNvSpPr txBox="1"/>
          <p:nvPr/>
        </p:nvSpPr>
        <p:spPr>
          <a:xfrm>
            <a:off x="4349634" y="806333"/>
            <a:ext cx="349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文本化的脚本语言：集成</a:t>
            </a:r>
            <a:r>
              <a:rPr lang="en-US" altLang="zh-CN" dirty="0"/>
              <a:t>Lua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2EA57C-71BC-470F-BAF5-481417455B6F}"/>
              </a:ext>
            </a:extLst>
          </p:cNvPr>
          <p:cNvSpPr txBox="1"/>
          <p:nvPr/>
        </p:nvSpPr>
        <p:spPr>
          <a:xfrm>
            <a:off x="1904926" y="2312669"/>
            <a:ext cx="6603218" cy="111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Tencent</a:t>
            </a:r>
            <a:r>
              <a:rPr lang="zh-CN" altLang="en-US" dirty="0"/>
              <a:t> </a:t>
            </a:r>
            <a:r>
              <a:rPr lang="en-US" altLang="zh-CN" dirty="0" err="1"/>
              <a:t>UnLua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https://github.com/Tencent/UnLua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Tencent </a:t>
            </a:r>
            <a:r>
              <a:rPr lang="en-US" altLang="zh-CN" dirty="0" err="1"/>
              <a:t>SluaUnreal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https://github.com/Tencent/sluaunreal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379E7B-388C-432B-877E-CA6BB6D35186}"/>
              </a:ext>
            </a:extLst>
          </p:cNvPr>
          <p:cNvSpPr txBox="1"/>
          <p:nvPr/>
        </p:nvSpPr>
        <p:spPr>
          <a:xfrm>
            <a:off x="1353633" y="170411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UE4</a:t>
            </a:r>
            <a:r>
              <a:rPr lang="zh-CN" altLang="en-US" dirty="0"/>
              <a:t>中集成</a:t>
            </a:r>
            <a:r>
              <a:rPr lang="en-US" altLang="zh-CN" dirty="0"/>
              <a:t>Lua</a:t>
            </a:r>
            <a:r>
              <a:rPr lang="zh-CN" altLang="en-US" dirty="0"/>
              <a:t>的开源库：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A08C28-8B54-49CA-B43F-8BF62AB2D7FA}"/>
              </a:ext>
            </a:extLst>
          </p:cNvPr>
          <p:cNvSpPr txBox="1"/>
          <p:nvPr/>
        </p:nvSpPr>
        <p:spPr>
          <a:xfrm>
            <a:off x="1353633" y="3668228"/>
            <a:ext cx="7083991" cy="167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它们都是基于反射的机制实现，并且提供了静态绑定。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DFB152"/>
                </a:solidFill>
              </a:rPr>
              <a:t>把</a:t>
            </a:r>
            <a:r>
              <a:rPr lang="en-US" altLang="zh-CN" dirty="0" err="1">
                <a:solidFill>
                  <a:srgbClr val="DFB152"/>
                </a:solidFill>
              </a:rPr>
              <a:t>lua</a:t>
            </a:r>
            <a:r>
              <a:rPr lang="zh-CN" altLang="en-US" dirty="0">
                <a:solidFill>
                  <a:srgbClr val="DFB152"/>
                </a:solidFill>
              </a:rPr>
              <a:t>文件以</a:t>
            </a:r>
            <a:r>
              <a:rPr lang="en-US" altLang="zh-CN" dirty="0">
                <a:solidFill>
                  <a:srgbClr val="DFB152"/>
                </a:solidFill>
              </a:rPr>
              <a:t>Non-Asset</a:t>
            </a:r>
            <a:r>
              <a:rPr lang="zh-CN" altLang="en-US" dirty="0">
                <a:solidFill>
                  <a:srgbClr val="DFB152"/>
                </a:solidFill>
              </a:rPr>
              <a:t>的方式打包至</a:t>
            </a:r>
            <a:r>
              <a:rPr lang="en-US" altLang="zh-CN" dirty="0">
                <a:solidFill>
                  <a:srgbClr val="DFB152"/>
                </a:solidFill>
              </a:rPr>
              <a:t>Pak</a:t>
            </a:r>
            <a:r>
              <a:rPr lang="zh-CN" altLang="en-US" dirty="0">
                <a:solidFill>
                  <a:srgbClr val="DFB152"/>
                </a:solidFill>
              </a:rPr>
              <a:t>，实现脚本热更新。</a:t>
            </a:r>
            <a:endParaRPr lang="en-US" altLang="zh-CN" dirty="0">
              <a:solidFill>
                <a:srgbClr val="DFB152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/>
              <a:t>我写的</a:t>
            </a:r>
            <a:r>
              <a:rPr lang="en-US" altLang="zh-CN" dirty="0" err="1"/>
              <a:t>UnLua</a:t>
            </a:r>
            <a:r>
              <a:rPr lang="zh-CN" altLang="en-US" dirty="0"/>
              <a:t>上手文章：</a:t>
            </a:r>
            <a:r>
              <a:rPr lang="en-US" altLang="zh-CN" b="0" i="0" dirty="0">
                <a:solidFill>
                  <a:srgbClr val="E5E0D8"/>
                </a:solidFill>
                <a:effectLst/>
                <a:latin typeface="roboto slab"/>
                <a:hlinkClick r:id="rId4"/>
              </a:rPr>
              <a:t>UE4 </a:t>
            </a:r>
            <a:r>
              <a:rPr lang="zh-CN" altLang="en-US" b="0" i="0" dirty="0">
                <a:solidFill>
                  <a:srgbClr val="E5E0D8"/>
                </a:solidFill>
                <a:effectLst/>
                <a:latin typeface="roboto slab"/>
                <a:hlinkClick r:id="rId4"/>
              </a:rPr>
              <a:t>热更新：基于 </a:t>
            </a:r>
            <a:r>
              <a:rPr lang="en-US" altLang="zh-CN" b="0" i="0" dirty="0" err="1">
                <a:solidFill>
                  <a:srgbClr val="E5E0D8"/>
                </a:solidFill>
                <a:effectLst/>
                <a:latin typeface="roboto slab"/>
                <a:hlinkClick r:id="rId4"/>
              </a:rPr>
              <a:t>UnLua</a:t>
            </a:r>
            <a:r>
              <a:rPr lang="en-US" altLang="zh-CN" b="0" i="0" dirty="0">
                <a:solidFill>
                  <a:srgbClr val="E5E0D8"/>
                </a:solidFill>
                <a:effectLst/>
                <a:latin typeface="roboto slab"/>
                <a:hlinkClick r:id="rId4"/>
              </a:rPr>
              <a:t> </a:t>
            </a:r>
            <a:r>
              <a:rPr lang="zh-CN" altLang="en-US" b="0" i="0" dirty="0">
                <a:solidFill>
                  <a:srgbClr val="E5E0D8"/>
                </a:solidFill>
                <a:effectLst/>
                <a:latin typeface="roboto slab"/>
                <a:hlinkClick r:id="rId4"/>
              </a:rPr>
              <a:t>的 </a:t>
            </a:r>
            <a:r>
              <a:rPr lang="en-US" altLang="zh-CN" b="0" i="0" dirty="0">
                <a:solidFill>
                  <a:srgbClr val="E5E0D8"/>
                </a:solidFill>
                <a:effectLst/>
                <a:latin typeface="roboto slab"/>
                <a:hlinkClick r:id="rId4"/>
              </a:rPr>
              <a:t>Lua </a:t>
            </a:r>
            <a:r>
              <a:rPr lang="zh-CN" altLang="en-US" b="0" i="0" dirty="0">
                <a:solidFill>
                  <a:srgbClr val="E5E0D8"/>
                </a:solidFill>
                <a:effectLst/>
                <a:latin typeface="roboto slab"/>
                <a:hlinkClick r:id="rId4"/>
              </a:rPr>
              <a:t>编程指南</a:t>
            </a:r>
            <a:endParaRPr lang="zh-CN" altLang="en-US" b="0" i="0" dirty="0">
              <a:solidFill>
                <a:srgbClr val="E5E0D8"/>
              </a:solidFill>
              <a:effectLst/>
              <a:latin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60295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E5C714D-19E9-BA4D-9075-C22F8B905DCF}"/>
              </a:ext>
            </a:extLst>
          </p:cNvPr>
          <p:cNvSpPr txBox="1">
            <a:spLocks/>
          </p:cNvSpPr>
          <p:nvPr/>
        </p:nvSpPr>
        <p:spPr>
          <a:xfrm>
            <a:off x="1998083" y="615610"/>
            <a:ext cx="8195831" cy="251686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Part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Four</a:t>
            </a:r>
            <a:b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</a:br>
            <a:r>
              <a:rPr lang="en-US" altLang="zh-CN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UE4</a:t>
            </a:r>
            <a:r>
              <a:rPr lang="zh-CN" altLang="en-US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热更新：下载与验证</a:t>
            </a:r>
            <a:endParaRPr lang="zh-CN" altLang="en-US" sz="6000" spc="0" dirty="0">
              <a:solidFill>
                <a:schemeClr val="tx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181440-7017-B148-962A-7C0488CC3F36}"/>
              </a:ext>
            </a:extLst>
          </p:cNvPr>
          <p:cNvSpPr txBox="1"/>
          <p:nvPr/>
        </p:nvSpPr>
        <p:spPr>
          <a:xfrm>
            <a:off x="3380190" y="3540862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Pak</a:t>
            </a:r>
            <a:r>
              <a:rPr kumimoji="1" lang="zh-CN" altLang="en-US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资源包的管理与下载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B5342E-E38A-8248-BECD-BCE6F39671D2}"/>
              </a:ext>
            </a:extLst>
          </p:cNvPr>
          <p:cNvSpPr txBox="1"/>
          <p:nvPr/>
        </p:nvSpPr>
        <p:spPr>
          <a:xfrm>
            <a:off x="6410511" y="3540862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验证</a:t>
            </a:r>
            <a:r>
              <a:rPr kumimoji="1" lang="en-US" altLang="zh-CN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Pak</a:t>
            </a:r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的合法性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思源黑体 CN Normal"/>
              <a:ea typeface="Source Han Sans CN Medium" panose="020B05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9102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91BB09-87C5-4F88-B47D-94608ED563FC}"/>
              </a:ext>
            </a:extLst>
          </p:cNvPr>
          <p:cNvSpPr txBox="1"/>
          <p:nvPr/>
        </p:nvSpPr>
        <p:spPr>
          <a:xfrm>
            <a:off x="958986" y="1936875"/>
            <a:ext cx="3557384" cy="2778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记录所有可更新版本的信息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记录</a:t>
            </a:r>
            <a:r>
              <a:rPr lang="en-US" altLang="zh-CN" dirty="0"/>
              <a:t>Pak</a:t>
            </a:r>
            <a:r>
              <a:rPr lang="zh-CN" altLang="en-US" dirty="0"/>
              <a:t>文件</a:t>
            </a:r>
            <a:r>
              <a:rPr lang="en-US" altLang="zh-CN" dirty="0"/>
              <a:t>MD5/</a:t>
            </a:r>
            <a:r>
              <a:rPr lang="zh-CN" altLang="en-US" dirty="0"/>
              <a:t>大小等信息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运行时请求列表与本地比对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分析出需要下载的文件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按照版本顺序挂载</a:t>
            </a:r>
            <a:r>
              <a:rPr lang="en-US" altLang="zh-CN" dirty="0" err="1"/>
              <a:t>pak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B2BE7B-AE4D-4AFF-8AED-08100176D82E}"/>
              </a:ext>
            </a:extLst>
          </p:cNvPr>
          <p:cNvSpPr txBox="1"/>
          <p:nvPr/>
        </p:nvSpPr>
        <p:spPr>
          <a:xfrm>
            <a:off x="4660556" y="77261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热更新包的版本管理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E2A39B-5916-4B27-94E2-D4DF808BD0E4}"/>
              </a:ext>
            </a:extLst>
          </p:cNvPr>
          <p:cNvSpPr txBox="1"/>
          <p:nvPr/>
        </p:nvSpPr>
        <p:spPr>
          <a:xfrm>
            <a:off x="520405" y="15675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流程：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CAA07E-C0E8-4F26-B0AC-E9F42D253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37" y="2137329"/>
            <a:ext cx="2822235" cy="16708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B7DBEF-DD5F-43D3-9316-B16351443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466" y="1141950"/>
            <a:ext cx="2835675" cy="4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11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91BB09-87C5-4F88-B47D-94608ED563FC}"/>
              </a:ext>
            </a:extLst>
          </p:cNvPr>
          <p:cNvSpPr txBox="1"/>
          <p:nvPr/>
        </p:nvSpPr>
        <p:spPr>
          <a:xfrm>
            <a:off x="1731549" y="2246222"/>
            <a:ext cx="2929007" cy="167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自建</a:t>
            </a:r>
            <a:r>
              <a:rPr lang="en-US" altLang="zh-CN" dirty="0"/>
              <a:t>HTTP</a:t>
            </a:r>
            <a:r>
              <a:rPr lang="zh-CN" altLang="en-US" dirty="0"/>
              <a:t>服务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OSS</a:t>
            </a:r>
            <a:r>
              <a:rPr lang="zh-CN" altLang="en-US" dirty="0"/>
              <a:t>对象存储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Dolphin</a:t>
            </a:r>
            <a:r>
              <a:rPr lang="zh-CN" altLang="en-US" dirty="0"/>
              <a:t>等游戏下载服务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B2BE7B-AE4D-4AFF-8AED-08100176D82E}"/>
              </a:ext>
            </a:extLst>
          </p:cNvPr>
          <p:cNvSpPr txBox="1"/>
          <p:nvPr/>
        </p:nvSpPr>
        <p:spPr>
          <a:xfrm>
            <a:off x="5195753" y="7897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热更新包的下载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E2A39B-5916-4B27-94E2-D4DF808BD0E4}"/>
              </a:ext>
            </a:extLst>
          </p:cNvPr>
          <p:cNvSpPr txBox="1"/>
          <p:nvPr/>
        </p:nvSpPr>
        <p:spPr>
          <a:xfrm>
            <a:off x="1243690" y="18768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需要的服务：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D7FAAC-B05C-40EC-8274-B87110050302}"/>
              </a:ext>
            </a:extLst>
          </p:cNvPr>
          <p:cNvSpPr txBox="1"/>
          <p:nvPr/>
        </p:nvSpPr>
        <p:spPr>
          <a:xfrm>
            <a:off x="6334298" y="18768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客户端下载方案：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C71551-8E7A-49A1-906B-4AA6C5B4450A}"/>
              </a:ext>
            </a:extLst>
          </p:cNvPr>
          <p:cNvSpPr txBox="1"/>
          <p:nvPr/>
        </p:nvSpPr>
        <p:spPr>
          <a:xfrm>
            <a:off x="6879384" y="2246222"/>
            <a:ext cx="40190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HTTP</a:t>
            </a:r>
            <a:r>
              <a:rPr lang="zh-CN" altLang="en-US" dirty="0"/>
              <a:t>模块发起下载请求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/>
              <a:t>OpenSSL</a:t>
            </a:r>
            <a:r>
              <a:rPr lang="zh-CN" altLang="en-US" dirty="0"/>
              <a:t>提供的</a:t>
            </a:r>
            <a:r>
              <a:rPr lang="en-US" altLang="zh-CN" dirty="0"/>
              <a:t>MD5</a:t>
            </a:r>
            <a:r>
              <a:rPr lang="zh-CN" altLang="en-US" dirty="0"/>
              <a:t>计算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实现分块下载、边下载边计算</a:t>
            </a:r>
            <a:r>
              <a:rPr lang="en-US" altLang="zh-CN" dirty="0"/>
              <a:t>MD5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341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B2BE7B-AE4D-4AFF-8AED-08100176D82E}"/>
              </a:ext>
            </a:extLst>
          </p:cNvPr>
          <p:cNvSpPr txBox="1"/>
          <p:nvPr/>
        </p:nvSpPr>
        <p:spPr>
          <a:xfrm>
            <a:off x="5144457" y="581495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UE</a:t>
            </a:r>
            <a:r>
              <a:rPr lang="zh-CN" altLang="en-US" dirty="0"/>
              <a:t>的开源下载库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AC515A-162B-4644-AD7B-AE2C54E38937}"/>
              </a:ext>
            </a:extLst>
          </p:cNvPr>
          <p:cNvSpPr txBox="1"/>
          <p:nvPr/>
        </p:nvSpPr>
        <p:spPr>
          <a:xfrm>
            <a:off x="1162229" y="1341689"/>
            <a:ext cx="7750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开源仓库：</a:t>
            </a:r>
            <a:endParaRPr lang="en-US" altLang="zh-CN" dirty="0"/>
          </a:p>
          <a:p>
            <a:r>
              <a:rPr lang="en-US" altLang="zh-CN" dirty="0"/>
              <a:t>              ue4-downloadtoolkit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https://github.com/hxhb/ue4-downloadtookit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657B56-D79A-40A2-9471-F2BD8CEBE5DA}"/>
              </a:ext>
            </a:extLst>
          </p:cNvPr>
          <p:cNvSpPr txBox="1"/>
          <p:nvPr/>
        </p:nvSpPr>
        <p:spPr>
          <a:xfrm>
            <a:off x="1162229" y="21942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功能简介：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A72BF6-6BB0-4A12-88BF-D7A1351485F0}"/>
              </a:ext>
            </a:extLst>
          </p:cNvPr>
          <p:cNvSpPr txBox="1"/>
          <p:nvPr/>
        </p:nvSpPr>
        <p:spPr>
          <a:xfrm>
            <a:off x="2003854" y="2540267"/>
            <a:ext cx="314060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基于</a:t>
            </a:r>
            <a:r>
              <a:rPr lang="en-US" altLang="zh-CN" dirty="0"/>
              <a:t>HTTP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支持</a:t>
            </a:r>
            <a:r>
              <a:rPr lang="en-US" altLang="zh-CN" dirty="0"/>
              <a:t>Win/Mac/Android/iOS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支持边下边存盘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支持分块下载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支持暂停</a:t>
            </a:r>
            <a:r>
              <a:rPr lang="en-US" altLang="zh-CN" dirty="0"/>
              <a:t>/</a:t>
            </a:r>
            <a:r>
              <a:rPr lang="zh-CN" altLang="en-US" dirty="0"/>
              <a:t>继续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支持边下边计算</a:t>
            </a:r>
            <a:r>
              <a:rPr lang="en-US" altLang="zh-CN" dirty="0"/>
              <a:t>MD5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981BA18-FFE7-474A-8A60-0209873E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405" y="3429000"/>
            <a:ext cx="5963150" cy="5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84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E5C714D-19E9-BA4D-9075-C22F8B905DCF}"/>
              </a:ext>
            </a:extLst>
          </p:cNvPr>
          <p:cNvSpPr txBox="1">
            <a:spLocks/>
          </p:cNvSpPr>
          <p:nvPr/>
        </p:nvSpPr>
        <p:spPr>
          <a:xfrm>
            <a:off x="1998083" y="615610"/>
            <a:ext cx="8195831" cy="251686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Part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Four</a:t>
            </a:r>
            <a:b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</a:br>
            <a:r>
              <a:rPr lang="en-US" altLang="zh-CN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UE4</a:t>
            </a:r>
            <a:r>
              <a:rPr lang="zh-CN" altLang="en-US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热更新：下载与验证</a:t>
            </a:r>
            <a:endParaRPr lang="zh-CN" altLang="en-US" sz="6000" spc="0" dirty="0">
              <a:solidFill>
                <a:schemeClr val="tx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181440-7017-B148-962A-7C0488CC3F36}"/>
              </a:ext>
            </a:extLst>
          </p:cNvPr>
          <p:cNvSpPr txBox="1"/>
          <p:nvPr/>
        </p:nvSpPr>
        <p:spPr>
          <a:xfrm>
            <a:off x="3380190" y="3540862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Pak</a:t>
            </a:r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资源包的管理与下载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B5342E-E38A-8248-BECD-BCE6F39671D2}"/>
              </a:ext>
            </a:extLst>
          </p:cNvPr>
          <p:cNvSpPr txBox="1"/>
          <p:nvPr/>
        </p:nvSpPr>
        <p:spPr>
          <a:xfrm>
            <a:off x="6410511" y="3540862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验证</a:t>
            </a:r>
            <a:r>
              <a:rPr kumimoji="1" lang="en-US" altLang="zh-CN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Pak</a:t>
            </a:r>
            <a:r>
              <a:rPr kumimoji="1" lang="zh-CN" altLang="en-US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的合法性</a:t>
            </a:r>
            <a:endParaRPr kumimoji="1" lang="zh-CN" altLang="en-US" dirty="0">
              <a:latin typeface="思源黑体 CN Normal"/>
              <a:ea typeface="Source Han Sans CN Medium" panose="020B05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229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B1C47C-8735-4935-976F-0E9E0AFE515D}"/>
              </a:ext>
            </a:extLst>
          </p:cNvPr>
          <p:cNvSpPr txBox="1"/>
          <p:nvPr/>
        </p:nvSpPr>
        <p:spPr>
          <a:xfrm>
            <a:off x="5223280" y="73796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Pak</a:t>
            </a:r>
            <a:r>
              <a:rPr lang="zh-CN" altLang="en-US" dirty="0"/>
              <a:t>的验证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5E23D4-4F2B-4580-ABF2-FD9C6936478B}"/>
              </a:ext>
            </a:extLst>
          </p:cNvPr>
          <p:cNvSpPr txBox="1"/>
          <p:nvPr/>
        </p:nvSpPr>
        <p:spPr>
          <a:xfrm>
            <a:off x="1163471" y="1859742"/>
            <a:ext cx="2544286" cy="111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下载的完整度验证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是否是被认证的</a:t>
            </a:r>
            <a:r>
              <a:rPr lang="en-US" altLang="zh-CN" dirty="0"/>
              <a:t>Pak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9B74E7-E2AB-422E-94AF-B0EB5D564971}"/>
              </a:ext>
            </a:extLst>
          </p:cNvPr>
          <p:cNvSpPr txBox="1"/>
          <p:nvPr/>
        </p:nvSpPr>
        <p:spPr>
          <a:xfrm>
            <a:off x="892784" y="14904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需求：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B4C483-FFCD-44ED-8ED6-4B37775BDC2D}"/>
              </a:ext>
            </a:extLst>
          </p:cNvPr>
          <p:cNvSpPr txBox="1"/>
          <p:nvPr/>
        </p:nvSpPr>
        <p:spPr>
          <a:xfrm>
            <a:off x="897308" y="34290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方案：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8DAC91-0A33-44C5-9DD7-CD9BBD065328}"/>
              </a:ext>
            </a:extLst>
          </p:cNvPr>
          <p:cNvSpPr txBox="1"/>
          <p:nvPr/>
        </p:nvSpPr>
        <p:spPr>
          <a:xfrm>
            <a:off x="1163471" y="3798332"/>
            <a:ext cx="3557384" cy="111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下载时计算文件</a:t>
            </a:r>
            <a:r>
              <a:rPr lang="en-US" altLang="zh-CN" dirty="0"/>
              <a:t>MD5</a:t>
            </a:r>
            <a:r>
              <a:rPr lang="zh-CN" altLang="en-US" dirty="0"/>
              <a:t>进行验证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打包</a:t>
            </a:r>
            <a:r>
              <a:rPr lang="en-US" altLang="zh-CN" dirty="0" err="1"/>
              <a:t>pak</a:t>
            </a:r>
            <a:r>
              <a:rPr lang="zh-CN" altLang="en-US" dirty="0"/>
              <a:t>时启用</a:t>
            </a:r>
            <a:r>
              <a:rPr lang="en-US" altLang="zh-CN" dirty="0"/>
              <a:t>signing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D8847A-0FC2-4F15-B288-4C4C05612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34" y="1663089"/>
            <a:ext cx="5000000" cy="12857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8B3A8C-3548-4BC4-A2EF-121569BA7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07" y="3225734"/>
            <a:ext cx="6666853" cy="226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7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E5C714D-19E9-BA4D-9075-C22F8B905DCF}"/>
              </a:ext>
            </a:extLst>
          </p:cNvPr>
          <p:cNvSpPr txBox="1">
            <a:spLocks/>
          </p:cNvSpPr>
          <p:nvPr/>
        </p:nvSpPr>
        <p:spPr>
          <a:xfrm>
            <a:off x="1998083" y="615610"/>
            <a:ext cx="8195831" cy="251686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Part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Five</a:t>
            </a:r>
            <a:b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</a:br>
            <a:r>
              <a:rPr lang="en-US" altLang="zh-CN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UE4</a:t>
            </a:r>
            <a:r>
              <a:rPr lang="zh-CN" altLang="en-US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热更新：需要注意的问题</a:t>
            </a:r>
            <a:endParaRPr lang="zh-CN" altLang="en-US" sz="6000" spc="0" dirty="0">
              <a:solidFill>
                <a:schemeClr val="tx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181440-7017-B148-962A-7C0488CC3F36}"/>
              </a:ext>
            </a:extLst>
          </p:cNvPr>
          <p:cNvSpPr txBox="1"/>
          <p:nvPr/>
        </p:nvSpPr>
        <p:spPr>
          <a:xfrm>
            <a:off x="2763035" y="3519822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UE4.25+</a:t>
            </a:r>
            <a:r>
              <a:rPr lang="zh-CN" altLang="en-US" dirty="0"/>
              <a:t>加载</a:t>
            </a:r>
            <a:r>
              <a:rPr lang="en-US" altLang="zh-CN" dirty="0"/>
              <a:t>Pak</a:t>
            </a:r>
            <a:r>
              <a:rPr lang="zh-CN" altLang="en-US" dirty="0"/>
              <a:t>资源丢失材质</a:t>
            </a:r>
          </a:p>
          <a:p>
            <a:endParaRPr kumimoji="1" lang="zh-CN" altLang="en-US" dirty="0"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B5342E-E38A-8248-BECD-BCE6F39671D2}"/>
              </a:ext>
            </a:extLst>
          </p:cNvPr>
          <p:cNvSpPr txBox="1"/>
          <p:nvPr/>
        </p:nvSpPr>
        <p:spPr>
          <a:xfrm>
            <a:off x="6155312" y="3540862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UMG</a:t>
            </a:r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子控件变动父控件不生效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8172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341450-ED75-4182-8AC2-6F519777D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8" y="1830341"/>
            <a:ext cx="5359018" cy="30144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D41072-230B-4600-8EAA-26C07F7AB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86" y="1830341"/>
            <a:ext cx="5359019" cy="30144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7A4898-7A9A-4577-8240-26F71CB46C55}"/>
              </a:ext>
            </a:extLst>
          </p:cNvPr>
          <p:cNvSpPr txBox="1"/>
          <p:nvPr/>
        </p:nvSpPr>
        <p:spPr>
          <a:xfrm>
            <a:off x="2283940" y="13778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/>
              </a:rPr>
              <a:t>正常显示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ED3AA5-A946-403D-9F08-23421B978924}"/>
              </a:ext>
            </a:extLst>
          </p:cNvPr>
          <p:cNvSpPr txBox="1"/>
          <p:nvPr/>
        </p:nvSpPr>
        <p:spPr>
          <a:xfrm>
            <a:off x="8596294" y="13726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/>
              </a:rPr>
              <a:t>丢失材质</a:t>
            </a:r>
          </a:p>
        </p:txBody>
      </p:sp>
    </p:spTree>
    <p:extLst>
      <p:ext uri="{BB962C8B-B14F-4D97-AF65-F5344CB8AC3E}">
        <p14:creationId xmlns:p14="http://schemas.microsoft.com/office/powerpoint/2010/main" val="17441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3EB1A31-8909-433B-92FE-9B00A05C0E39}"/>
              </a:ext>
            </a:extLst>
          </p:cNvPr>
          <p:cNvSpPr txBox="1"/>
          <p:nvPr/>
        </p:nvSpPr>
        <p:spPr>
          <a:xfrm>
            <a:off x="1170736" y="2307539"/>
            <a:ext cx="3012363" cy="1121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思源黑体 CN Normal"/>
              </a:rPr>
              <a:t>不需要玩家重新安装应用</a:t>
            </a:r>
            <a:endParaRPr lang="en-US" altLang="zh-CN" dirty="0">
              <a:latin typeface="思源黑体 CN Normal"/>
              <a:ea typeface="Source Han Sans CN" panose="020B050000000000000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思源黑体 CN Normal"/>
              </a:rPr>
              <a:t>快速迭代游戏内容</a:t>
            </a:r>
            <a:endParaRPr lang="en-US" altLang="zh-CN" dirty="0">
              <a:latin typeface="思源黑体 CN Normal"/>
              <a:ea typeface="Source Han Sans CN" panose="020B050000000000000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5B8506-630A-4C3F-BDB0-BC9EDFE03D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39" y="1088967"/>
            <a:ext cx="3944642" cy="52340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80B288-537A-4AE3-A1A0-3656CB29299F}"/>
              </a:ext>
            </a:extLst>
          </p:cNvPr>
          <p:cNvSpPr txBox="1"/>
          <p:nvPr/>
        </p:nvSpPr>
        <p:spPr>
          <a:xfrm>
            <a:off x="7215447" y="7196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Normal" panose="020B0400000000000000"/>
              </a:rPr>
              <a:t>游戏更新流程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2087C9-159D-4ED3-9232-E804F04899E1}"/>
              </a:ext>
            </a:extLst>
          </p:cNvPr>
          <p:cNvSpPr txBox="1"/>
          <p:nvPr/>
        </p:nvSpPr>
        <p:spPr>
          <a:xfrm>
            <a:off x="673330" y="193820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热更新解决了哪些问题？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F10C3C-9C96-4F07-8BA3-E9CA2C10D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42" y="929936"/>
            <a:ext cx="7156107" cy="49981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87BAD9-4F73-4236-AE49-0E5C81188EB6}"/>
              </a:ext>
            </a:extLst>
          </p:cNvPr>
          <p:cNvSpPr txBox="1"/>
          <p:nvPr/>
        </p:nvSpPr>
        <p:spPr>
          <a:xfrm>
            <a:off x="752029" y="2931206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Shader</a:t>
            </a:r>
            <a:r>
              <a:rPr lang="zh-CN" altLang="en-US" dirty="0"/>
              <a:t>加载失败，使用默认材质。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11C8EB-5A8A-4083-AB38-B0065F2A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1" y="1699730"/>
            <a:ext cx="4657458" cy="8751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77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CDA5F2-F11C-4DF3-A031-BB0A615236E4}"/>
              </a:ext>
            </a:extLst>
          </p:cNvPr>
          <p:cNvSpPr txBox="1"/>
          <p:nvPr/>
        </p:nvSpPr>
        <p:spPr>
          <a:xfrm>
            <a:off x="1144826" y="2210764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Mount</a:t>
            </a:r>
            <a:r>
              <a:rPr lang="zh-CN" altLang="en-US" dirty="0"/>
              <a:t>之后加载一遍最新的</a:t>
            </a:r>
            <a:r>
              <a:rPr lang="en-US" altLang="zh-CN" dirty="0" err="1"/>
              <a:t>Shaderbytecode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C1FA90-6EFE-4CD5-A9D0-969F18DA0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37" y="2843285"/>
            <a:ext cx="8142857" cy="11714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A7C5CB-08AC-40E4-8CA7-42AF5A2DD340}"/>
              </a:ext>
            </a:extLst>
          </p:cNvPr>
          <p:cNvSpPr txBox="1"/>
          <p:nvPr/>
        </p:nvSpPr>
        <p:spPr>
          <a:xfrm>
            <a:off x="1144826" y="18378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解决方案：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6F5521-4EE0-4EF9-8E1C-F656670448FF}"/>
              </a:ext>
            </a:extLst>
          </p:cNvPr>
          <p:cNvSpPr txBox="1"/>
          <p:nvPr/>
        </p:nvSpPr>
        <p:spPr>
          <a:xfrm>
            <a:off x="1144826" y="4358355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Cook</a:t>
            </a:r>
            <a:r>
              <a:rPr lang="zh-CN" altLang="en-US" dirty="0"/>
              <a:t>资源时不要开启</a:t>
            </a:r>
            <a:r>
              <a:rPr lang="en-US" altLang="zh-CN" dirty="0"/>
              <a:t>Share Material Shader 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36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E5C714D-19E9-BA4D-9075-C22F8B905DCF}"/>
              </a:ext>
            </a:extLst>
          </p:cNvPr>
          <p:cNvSpPr txBox="1">
            <a:spLocks/>
          </p:cNvSpPr>
          <p:nvPr/>
        </p:nvSpPr>
        <p:spPr>
          <a:xfrm>
            <a:off x="1998083" y="615610"/>
            <a:ext cx="8195831" cy="251686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Part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Four</a:t>
            </a:r>
            <a:b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</a:br>
            <a:r>
              <a:rPr lang="en-US" altLang="zh-CN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UE4</a:t>
            </a:r>
            <a:r>
              <a:rPr lang="zh-CN" altLang="en-US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热更新：需要注意的问题</a:t>
            </a:r>
            <a:endParaRPr lang="zh-CN" altLang="en-US" sz="6000" spc="0" dirty="0">
              <a:solidFill>
                <a:schemeClr val="tx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181440-7017-B148-962A-7C0488CC3F36}"/>
              </a:ext>
            </a:extLst>
          </p:cNvPr>
          <p:cNvSpPr txBox="1"/>
          <p:nvPr/>
        </p:nvSpPr>
        <p:spPr>
          <a:xfrm>
            <a:off x="2763035" y="3519822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UE4.25+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加载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Pak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资源丢失材质</a:t>
            </a:r>
          </a:p>
          <a:p>
            <a:endParaRPr kumimoji="1" lang="zh-CN" altLang="en-US" dirty="0"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B5342E-E38A-8248-BECD-BCE6F39671D2}"/>
              </a:ext>
            </a:extLst>
          </p:cNvPr>
          <p:cNvSpPr txBox="1"/>
          <p:nvPr/>
        </p:nvSpPr>
        <p:spPr>
          <a:xfrm>
            <a:off x="6155312" y="3540862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UMG</a:t>
            </a:r>
            <a:r>
              <a:rPr kumimoji="1" lang="zh-CN" altLang="en-US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子控件变动父控件不生效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472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EE40CB2-41D5-4CC0-81B3-D074B256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21" y="1252057"/>
            <a:ext cx="5928674" cy="39075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AB3AA4-FF84-4AAE-BEB0-7B59B5822CA0}"/>
              </a:ext>
            </a:extLst>
          </p:cNvPr>
          <p:cNvSpPr txBox="1"/>
          <p:nvPr/>
        </p:nvSpPr>
        <p:spPr>
          <a:xfrm>
            <a:off x="981605" y="1715541"/>
            <a:ext cx="389080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dirty="0" err="1"/>
              <a:t>UI_Main</a:t>
            </a:r>
            <a:r>
              <a:rPr lang="zh-CN" altLang="en-US" dirty="0"/>
              <a:t>中添加的子控件</a:t>
            </a:r>
            <a:r>
              <a:rPr lang="en-US" altLang="zh-CN" dirty="0" err="1"/>
              <a:t>UI_Child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打出初始安装包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修改</a:t>
            </a:r>
            <a:r>
              <a:rPr lang="en-US" altLang="zh-CN" dirty="0" err="1"/>
              <a:t>UI_Chilld</a:t>
            </a:r>
            <a:r>
              <a:rPr lang="zh-CN" altLang="en-US" dirty="0"/>
              <a:t>保存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打包子</a:t>
            </a:r>
            <a:r>
              <a:rPr lang="en-US" altLang="zh-CN" dirty="0" err="1"/>
              <a:t>UI_Child</a:t>
            </a:r>
            <a:r>
              <a:rPr lang="zh-CN" altLang="en-US" dirty="0"/>
              <a:t>为</a:t>
            </a:r>
            <a:r>
              <a:rPr lang="en-US" altLang="zh-CN" dirty="0"/>
              <a:t>Pak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在初始包基础上挂载</a:t>
            </a:r>
            <a:r>
              <a:rPr lang="en-US" altLang="zh-CN" dirty="0"/>
              <a:t>Pak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dirty="0"/>
              <a:t>游戏中</a:t>
            </a:r>
            <a:r>
              <a:rPr lang="en-US" altLang="zh-CN" dirty="0" err="1"/>
              <a:t>UI_Main</a:t>
            </a:r>
            <a:r>
              <a:rPr lang="zh-CN" altLang="en-US" dirty="0"/>
              <a:t>不生效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AF2825-C133-4EE5-82D6-EC9A5D6573C5}"/>
              </a:ext>
            </a:extLst>
          </p:cNvPr>
          <p:cNvSpPr txBox="1"/>
          <p:nvPr/>
        </p:nvSpPr>
        <p:spPr>
          <a:xfrm>
            <a:off x="681643" y="134620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复现流程：</a:t>
            </a:r>
          </a:p>
        </p:txBody>
      </p:sp>
    </p:spTree>
    <p:extLst>
      <p:ext uri="{BB962C8B-B14F-4D97-AF65-F5344CB8AC3E}">
        <p14:creationId xmlns:p14="http://schemas.microsoft.com/office/powerpoint/2010/main" val="920641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9D9A60F-3133-4A3B-A80A-3E4192523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092" y="911917"/>
            <a:ext cx="7538777" cy="13325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9F56F97-5F5D-48DF-838F-33CDD189F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73" y="2244437"/>
            <a:ext cx="7535296" cy="423860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DF72B5F-0950-4CEC-8791-A877BB838724}"/>
              </a:ext>
            </a:extLst>
          </p:cNvPr>
          <p:cNvSpPr txBox="1"/>
          <p:nvPr/>
        </p:nvSpPr>
        <p:spPr>
          <a:xfrm>
            <a:off x="5311170" y="54258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只打包</a:t>
            </a:r>
            <a:r>
              <a:rPr lang="zh-CN" altLang="en-US" dirty="0">
                <a:solidFill>
                  <a:srgbClr val="DFB152"/>
                </a:solidFill>
              </a:rPr>
              <a:t>子控件</a:t>
            </a:r>
          </a:p>
        </p:txBody>
      </p:sp>
    </p:spTree>
    <p:extLst>
      <p:ext uri="{BB962C8B-B14F-4D97-AF65-F5344CB8AC3E}">
        <p14:creationId xmlns:p14="http://schemas.microsoft.com/office/powerpoint/2010/main" val="4117415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734354C-BB16-4A3B-A0EF-C1B103792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413" y="793549"/>
            <a:ext cx="7466526" cy="15173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2020DD-39EB-4909-88AB-6B51D3CAC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37" y="2310939"/>
            <a:ext cx="7419878" cy="41736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30C5A00-EC56-4F25-AF98-50AE842D2974}"/>
              </a:ext>
            </a:extLst>
          </p:cNvPr>
          <p:cNvSpPr txBox="1"/>
          <p:nvPr/>
        </p:nvSpPr>
        <p:spPr>
          <a:xfrm>
            <a:off x="4941597" y="42421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打包</a:t>
            </a:r>
            <a:r>
              <a:rPr lang="zh-CN" altLang="en-US" dirty="0">
                <a:solidFill>
                  <a:srgbClr val="DFB152"/>
                </a:solidFill>
              </a:rPr>
              <a:t>子控件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DFB152"/>
                </a:solidFill>
              </a:rPr>
              <a:t>父控件</a:t>
            </a:r>
          </a:p>
        </p:txBody>
      </p:sp>
    </p:spTree>
    <p:extLst>
      <p:ext uri="{BB962C8B-B14F-4D97-AF65-F5344CB8AC3E}">
        <p14:creationId xmlns:p14="http://schemas.microsoft.com/office/powerpoint/2010/main" val="1647807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8F44CC2-8A90-42E2-B3D9-0C0B012284A4}"/>
              </a:ext>
            </a:extLst>
          </p:cNvPr>
          <p:cNvSpPr txBox="1"/>
          <p:nvPr/>
        </p:nvSpPr>
        <p:spPr>
          <a:xfrm>
            <a:off x="2105890" y="2102596"/>
            <a:ext cx="5486399" cy="167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UMG</a:t>
            </a:r>
            <a:r>
              <a:rPr lang="zh-CN" altLang="en-US" dirty="0"/>
              <a:t>的子控件是以</a:t>
            </a:r>
            <a:r>
              <a:rPr lang="en-US" altLang="zh-CN" dirty="0"/>
              <a:t>Instanced</a:t>
            </a:r>
            <a:r>
              <a:rPr lang="zh-CN" altLang="en-US" dirty="0"/>
              <a:t>方式创建的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Compile</a:t>
            </a:r>
            <a:r>
              <a:rPr lang="zh-CN" altLang="en-US" dirty="0"/>
              <a:t>子控件蓝图会导致父控件</a:t>
            </a:r>
            <a:r>
              <a:rPr lang="en-US" altLang="zh-CN" dirty="0" err="1"/>
              <a:t>WidgetTree</a:t>
            </a:r>
            <a:r>
              <a:rPr lang="zh-CN" altLang="en-US" dirty="0"/>
              <a:t>变动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但没有造成父控件资源的变动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000E02-6E70-47B1-B589-59F64A125A6A}"/>
              </a:ext>
            </a:extLst>
          </p:cNvPr>
          <p:cNvSpPr txBox="1"/>
          <p:nvPr/>
        </p:nvSpPr>
        <p:spPr>
          <a:xfrm>
            <a:off x="1436476" y="17332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问题分析：</a:t>
            </a:r>
          </a:p>
        </p:txBody>
      </p:sp>
    </p:spTree>
    <p:extLst>
      <p:ext uri="{BB962C8B-B14F-4D97-AF65-F5344CB8AC3E}">
        <p14:creationId xmlns:p14="http://schemas.microsoft.com/office/powerpoint/2010/main" val="2747411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0635B8-D410-4344-A3F6-8849653D8620}"/>
              </a:ext>
            </a:extLst>
          </p:cNvPr>
          <p:cNvSpPr txBox="1"/>
          <p:nvPr/>
        </p:nvSpPr>
        <p:spPr>
          <a:xfrm>
            <a:off x="1410908" y="172904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HotPatcher</a:t>
            </a:r>
            <a:r>
              <a:rPr lang="zh-CN" altLang="en-US" dirty="0"/>
              <a:t>的解决方案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353C4B-4676-4820-AB71-9CDCD1811FA7}"/>
              </a:ext>
            </a:extLst>
          </p:cNvPr>
          <p:cNvSpPr txBox="1"/>
          <p:nvPr/>
        </p:nvSpPr>
        <p:spPr>
          <a:xfrm>
            <a:off x="230500" y="2098378"/>
            <a:ext cx="5243808" cy="167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生成</a:t>
            </a:r>
            <a:r>
              <a:rPr lang="en-US" altLang="zh-CN" dirty="0"/>
              <a:t>Patch</a:t>
            </a:r>
            <a:r>
              <a:rPr lang="zh-CN" altLang="en-US" dirty="0"/>
              <a:t>时提供了</a:t>
            </a:r>
            <a:r>
              <a:rPr lang="en-US" altLang="zh-CN" dirty="0"/>
              <a:t>Recursive Widget Tree</a:t>
            </a:r>
            <a:r>
              <a:rPr lang="zh-CN" altLang="en-US" dirty="0"/>
              <a:t>选项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遍历引用被变动</a:t>
            </a:r>
            <a:r>
              <a:rPr lang="en-US" altLang="zh-CN" dirty="0"/>
              <a:t>UMG</a:t>
            </a:r>
            <a:r>
              <a:rPr lang="zh-CN" altLang="en-US" dirty="0"/>
              <a:t>的父级</a:t>
            </a:r>
            <a:r>
              <a:rPr lang="en-US" altLang="zh-CN" dirty="0"/>
              <a:t>UMG</a:t>
            </a:r>
            <a:r>
              <a:rPr lang="zh-CN" altLang="en-US" dirty="0"/>
              <a:t>资源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把这些资源一起打包到当前</a:t>
            </a:r>
            <a:r>
              <a:rPr lang="en-US" altLang="zh-CN" dirty="0"/>
              <a:t>Patch</a:t>
            </a:r>
            <a:r>
              <a:rPr lang="zh-CN" altLang="en-US" dirty="0"/>
              <a:t>的</a:t>
            </a:r>
            <a:r>
              <a:rPr lang="en-US" altLang="zh-CN" dirty="0" err="1"/>
              <a:t>pak</a:t>
            </a:r>
            <a:r>
              <a:rPr lang="zh-CN" altLang="en-US" dirty="0"/>
              <a:t>中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310CBF-A2EE-4199-9471-B2382D839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08" y="1080654"/>
            <a:ext cx="6514407" cy="48447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763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B54569-85CD-497C-AA97-DA5664E87814}"/>
              </a:ext>
            </a:extLst>
          </p:cNvPr>
          <p:cNvSpPr txBox="1"/>
          <p:nvPr/>
        </p:nvSpPr>
        <p:spPr>
          <a:xfrm>
            <a:off x="5311170" y="67333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联系我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A9FBBE-4ADD-4DFF-B4AE-66921512B045}"/>
              </a:ext>
            </a:extLst>
          </p:cNvPr>
          <p:cNvSpPr txBox="1"/>
          <p:nvPr/>
        </p:nvSpPr>
        <p:spPr>
          <a:xfrm>
            <a:off x="2348755" y="1870362"/>
            <a:ext cx="4532075" cy="2778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QQ</a:t>
            </a:r>
            <a:r>
              <a:rPr lang="zh-CN" altLang="en-US" dirty="0"/>
              <a:t>：</a:t>
            </a:r>
            <a:r>
              <a:rPr lang="en-US" altLang="zh-CN" dirty="0"/>
              <a:t>747010014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微信：</a:t>
            </a:r>
            <a:r>
              <a:rPr lang="en-US" altLang="zh-CN" dirty="0" err="1"/>
              <a:t>lipengzha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Email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hi@imzlp.me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知乎：</a:t>
            </a:r>
            <a:r>
              <a:rPr lang="en-US" altLang="zh-CN" dirty="0">
                <a:hlinkClick r:id="rId3"/>
              </a:rPr>
              <a:t>https://www.zhihu.com/people/imzlp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博客：</a:t>
            </a:r>
            <a:r>
              <a:rPr lang="en-US" altLang="zh-CN" dirty="0">
                <a:hlinkClick r:id="rId4"/>
              </a:rPr>
              <a:t>imzlp.me</a:t>
            </a:r>
            <a:r>
              <a:rPr lang="en-US" altLang="zh-CN" dirty="0"/>
              <a:t> / </a:t>
            </a:r>
            <a:r>
              <a:rPr lang="en-US" altLang="zh-CN" dirty="0">
                <a:hlinkClick r:id="rId5"/>
              </a:rPr>
              <a:t>zhalipeng.com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5370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3E054C2-2666-924A-9616-792691DB0593}"/>
              </a:ext>
            </a:extLst>
          </p:cNvPr>
          <p:cNvSpPr txBox="1">
            <a:spLocks/>
          </p:cNvSpPr>
          <p:nvPr/>
        </p:nvSpPr>
        <p:spPr>
          <a:xfrm>
            <a:off x="1998985" y="2325549"/>
            <a:ext cx="7974956" cy="1413074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sz="8000" spc="0" dirty="0">
                <a:solidFill>
                  <a:schemeClr val="tx1"/>
                </a:solidFill>
                <a:latin typeface="Brutal Type" panose="02000603020000020004" pitchFamily="2" charset="0"/>
              </a:rPr>
              <a:t>THANK</a:t>
            </a:r>
            <a:r>
              <a:rPr lang="zh-CN" altLang="en-US" sz="8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8000" spc="0" dirty="0">
                <a:solidFill>
                  <a:schemeClr val="tx1"/>
                </a:solidFill>
                <a:latin typeface="Brutal Type" panose="02000603020000020004" pitchFamily="2" charset="0"/>
              </a:rPr>
              <a:t>YOU</a:t>
            </a:r>
            <a:endParaRPr lang="en-US" sz="8000" spc="0" dirty="0">
              <a:solidFill>
                <a:schemeClr val="tx1"/>
              </a:solidFill>
              <a:latin typeface="Brutal Type" panose="02000603020000020004" pitchFamily="2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9E99E92-F294-FC49-94D1-D49248AF23FF}"/>
              </a:ext>
            </a:extLst>
          </p:cNvPr>
          <p:cNvGrpSpPr/>
          <p:nvPr/>
        </p:nvGrpSpPr>
        <p:grpSpPr>
          <a:xfrm>
            <a:off x="5218082" y="4942456"/>
            <a:ext cx="1560466" cy="710758"/>
            <a:chOff x="934910" y="1195577"/>
            <a:chExt cx="2161104" cy="984337"/>
          </a:xfrm>
        </p:grpSpPr>
        <p:pic>
          <p:nvPicPr>
            <p:cNvPr id="15" name="图片 14" descr="矢量智能对象2">
              <a:extLst>
                <a:ext uri="{FF2B5EF4-FFF2-40B4-BE49-F238E27FC236}">
                  <a16:creationId xmlns:a16="http://schemas.microsoft.com/office/drawing/2014/main" id="{12BD67A8-9C91-5944-84C9-ADA83F865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910" y="1222137"/>
              <a:ext cx="862082" cy="957777"/>
            </a:xfrm>
            <a:prstGeom prst="rect">
              <a:avLst/>
            </a:prstGeom>
          </p:spPr>
        </p:pic>
        <p:pic>
          <p:nvPicPr>
            <p:cNvPr id="16" name="图片 15" descr="矢量智能对象3">
              <a:extLst>
                <a:ext uri="{FF2B5EF4-FFF2-40B4-BE49-F238E27FC236}">
                  <a16:creationId xmlns:a16="http://schemas.microsoft.com/office/drawing/2014/main" id="{AFC53416-9C0F-0D4F-A889-050EE7D1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9791" y="1195577"/>
              <a:ext cx="976223" cy="979969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C9E93A-E51C-4FC6-9370-66E9C5303838}"/>
              </a:ext>
            </a:extLst>
          </p:cNvPr>
          <p:cNvSpPr txBox="1"/>
          <p:nvPr/>
        </p:nvSpPr>
        <p:spPr>
          <a:xfrm>
            <a:off x="4740500" y="56970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UE4</a:t>
            </a:r>
            <a:r>
              <a:rPr lang="zh-CN" altLang="en-US" dirty="0"/>
              <a:t>中各平台包中的内容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F4DEAB-1073-4491-A8DD-C0C6B0262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58" y="1254367"/>
            <a:ext cx="10035482" cy="4894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524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3F763D-C400-4F89-9A51-64D8F8AF7F20}"/>
              </a:ext>
            </a:extLst>
          </p:cNvPr>
          <p:cNvSpPr txBox="1"/>
          <p:nvPr/>
        </p:nvSpPr>
        <p:spPr>
          <a:xfrm>
            <a:off x="1461330" y="2167521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UE</a:t>
            </a:r>
            <a:r>
              <a:rPr lang="zh-CN" altLang="en-US" dirty="0"/>
              <a:t>中热更新的是基于</a:t>
            </a:r>
            <a:r>
              <a:rPr lang="en-US" altLang="zh-CN" dirty="0"/>
              <a:t>Pak</a:t>
            </a:r>
            <a:r>
              <a:rPr lang="zh-CN" altLang="en-US" dirty="0"/>
              <a:t>的更新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49CDD5-1885-4BC1-8AF4-4FD5435112E4}"/>
              </a:ext>
            </a:extLst>
          </p:cNvPr>
          <p:cNvSpPr txBox="1"/>
          <p:nvPr/>
        </p:nvSpPr>
        <p:spPr>
          <a:xfrm>
            <a:off x="1903759" y="2642506"/>
            <a:ext cx="2544286" cy="167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资源在</a:t>
            </a:r>
            <a:r>
              <a:rPr lang="en-US" altLang="zh-CN" dirty="0"/>
              <a:t>Pak</a:t>
            </a:r>
            <a:r>
              <a:rPr lang="zh-CN" altLang="en-US" dirty="0"/>
              <a:t>中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自己控制挂载时机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Pak</a:t>
            </a:r>
            <a:r>
              <a:rPr lang="zh-CN" altLang="en-US" dirty="0"/>
              <a:t>可以设定优先级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9F5239-5FB1-4CC8-9AB4-DF38662B04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67" y="1121561"/>
            <a:ext cx="2924732" cy="49941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5D238E-EAAD-41C7-86F5-BA729905E3E4}"/>
              </a:ext>
            </a:extLst>
          </p:cNvPr>
          <p:cNvSpPr txBox="1"/>
          <p:nvPr/>
        </p:nvSpPr>
        <p:spPr>
          <a:xfrm>
            <a:off x="6604986" y="64022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UE4</a:t>
            </a:r>
            <a:r>
              <a:rPr lang="zh-CN" altLang="en-US" dirty="0"/>
              <a:t>热更新的流程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36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49CDD5-1885-4BC1-8AF4-4FD5435112E4}"/>
              </a:ext>
            </a:extLst>
          </p:cNvPr>
          <p:cNvSpPr txBox="1"/>
          <p:nvPr/>
        </p:nvSpPr>
        <p:spPr>
          <a:xfrm>
            <a:off x="1222116" y="2476250"/>
            <a:ext cx="4293163" cy="111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UFS</a:t>
            </a:r>
            <a:r>
              <a:rPr lang="zh-CN" altLang="en-US" dirty="0"/>
              <a:t>读取文件具有优先级</a:t>
            </a:r>
            <a:r>
              <a:rPr lang="en-US" altLang="zh-CN" dirty="0"/>
              <a:t>(</a:t>
            </a:r>
            <a:r>
              <a:rPr lang="en-US" altLang="zh-CN" dirty="0" err="1"/>
              <a:t>PakOrder</a:t>
            </a:r>
            <a:r>
              <a:rPr lang="en-US" altLang="zh-CN" dirty="0"/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默认读取</a:t>
            </a:r>
            <a:r>
              <a:rPr lang="en-US" altLang="zh-CN" dirty="0"/>
              <a:t>Order</a:t>
            </a:r>
            <a:r>
              <a:rPr lang="zh-CN" altLang="en-US" dirty="0"/>
              <a:t>最大的</a:t>
            </a:r>
            <a:r>
              <a:rPr lang="en-US" altLang="zh-CN" dirty="0"/>
              <a:t>Pak</a:t>
            </a:r>
            <a:r>
              <a:rPr lang="zh-CN" altLang="en-US" dirty="0"/>
              <a:t>中的文件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61FAEC-9CE0-4D4A-9B56-F40F89F86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9430"/>
            <a:ext cx="4859207" cy="28699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982699C-528D-49BA-83BD-354F1626446B}"/>
              </a:ext>
            </a:extLst>
          </p:cNvPr>
          <p:cNvSpPr txBox="1"/>
          <p:nvPr/>
        </p:nvSpPr>
        <p:spPr>
          <a:xfrm>
            <a:off x="785939" y="199401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UE</a:t>
            </a:r>
            <a:r>
              <a:rPr lang="zh-CN" altLang="en-US" dirty="0"/>
              <a:t>热更新的核心点：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707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0E5C714D-19E9-BA4D-9075-C22F8B905DCF}"/>
              </a:ext>
            </a:extLst>
          </p:cNvPr>
          <p:cNvSpPr txBox="1">
            <a:spLocks/>
          </p:cNvSpPr>
          <p:nvPr/>
        </p:nvSpPr>
        <p:spPr>
          <a:xfrm>
            <a:off x="1998083" y="615610"/>
            <a:ext cx="8195831" cy="251686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Part</a:t>
            </a:r>
            <a:r>
              <a:rPr lang="zh-CN" altLang="en-US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 </a:t>
            </a:r>
            <a: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  <a:t>Two</a:t>
            </a:r>
            <a:br>
              <a:rPr lang="en-US" altLang="zh-CN" sz="6000" spc="0" dirty="0">
                <a:solidFill>
                  <a:schemeClr val="tx1"/>
                </a:solidFill>
                <a:latin typeface="Brutal Type" panose="02000603020000020004" pitchFamily="2" charset="0"/>
              </a:rPr>
            </a:br>
            <a:r>
              <a:rPr lang="en-US" altLang="zh-CN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UE4</a:t>
            </a:r>
            <a:r>
              <a:rPr lang="zh-CN" altLang="en-US" sz="4800" spc="0" dirty="0">
                <a:solidFill>
                  <a:schemeClr val="tx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热更新：资源管理</a:t>
            </a:r>
            <a:endParaRPr lang="zh-CN" altLang="en-US" sz="6000" spc="0" dirty="0">
              <a:solidFill>
                <a:schemeClr val="tx1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181440-7017-B148-962A-7C0488CC3F36}"/>
              </a:ext>
            </a:extLst>
          </p:cNvPr>
          <p:cNvSpPr txBox="1"/>
          <p:nvPr/>
        </p:nvSpPr>
        <p:spPr>
          <a:xfrm>
            <a:off x="918767" y="354086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哪些内容可以被热更新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B5342E-E38A-8248-BECD-BCE6F39671D2}"/>
              </a:ext>
            </a:extLst>
          </p:cNvPr>
          <p:cNvSpPr txBox="1"/>
          <p:nvPr/>
        </p:nvSpPr>
        <p:spPr>
          <a:xfrm>
            <a:off x="6617378" y="35608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管理热更新的版本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思源黑体 CN Normal"/>
              <a:ea typeface="Source Han Sans CN Medium" panose="020B0500000000000000" pitchFamily="34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8888D7-4982-45E3-988B-AF04C0EA0EBA}"/>
              </a:ext>
            </a:extLst>
          </p:cNvPr>
          <p:cNvSpPr txBox="1"/>
          <p:nvPr/>
        </p:nvSpPr>
        <p:spPr>
          <a:xfrm>
            <a:off x="9351267" y="35408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使用热更的资源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思源黑体 CN Normal"/>
              <a:ea typeface="Source Han Sans CN Medium" panose="020B05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83E17E-5F12-4087-AB75-EE24F0B4428C}"/>
              </a:ext>
            </a:extLst>
          </p:cNvPr>
          <p:cNvSpPr txBox="1"/>
          <p:nvPr/>
        </p:nvSpPr>
        <p:spPr>
          <a:xfrm>
            <a:off x="4114321" y="35408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rPr>
              <a:t>打包热更的资源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思源黑体 CN Normal"/>
              <a:ea typeface="Source Han Sans CN Medium" panose="020B05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15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657D02-E468-4AF1-8FFA-EF16A6FA0593}"/>
              </a:ext>
            </a:extLst>
          </p:cNvPr>
          <p:cNvSpPr txBox="1"/>
          <p:nvPr/>
        </p:nvSpPr>
        <p:spPr>
          <a:xfrm>
            <a:off x="4903101" y="85618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Pak</a:t>
            </a:r>
            <a:r>
              <a:rPr lang="zh-CN" altLang="en-US" dirty="0"/>
              <a:t>中包含哪些内容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DB7F58-78B0-4403-A6FA-4C909F739BEC}"/>
              </a:ext>
            </a:extLst>
          </p:cNvPr>
          <p:cNvSpPr txBox="1"/>
          <p:nvPr/>
        </p:nvSpPr>
        <p:spPr>
          <a:xfrm>
            <a:off x="1886435" y="1594846"/>
            <a:ext cx="3016666" cy="3782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Cooked </a:t>
            </a:r>
            <a:r>
              <a:rPr lang="en-US" altLang="zh-CN" dirty="0" err="1"/>
              <a:t>uasset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Slate</a:t>
            </a:r>
            <a:r>
              <a:rPr lang="zh-CN" altLang="en-US" dirty="0"/>
              <a:t>资源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Internationalization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.</a:t>
            </a:r>
            <a:r>
              <a:rPr lang="en-US" altLang="zh-CN" dirty="0" err="1"/>
              <a:t>uproject</a:t>
            </a:r>
            <a:r>
              <a:rPr lang="en-US" altLang="zh-CN" dirty="0"/>
              <a:t> / .</a:t>
            </a:r>
            <a:r>
              <a:rPr lang="en-US" altLang="zh-CN" dirty="0" err="1"/>
              <a:t>uplugin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Config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AssetRegistry.bin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ushaderbytecode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shadercache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添加的</a:t>
            </a:r>
            <a:r>
              <a:rPr lang="en-US" altLang="zh-CN" dirty="0"/>
              <a:t>Non-Asset</a:t>
            </a:r>
            <a:r>
              <a:rPr lang="zh-CN" altLang="en-US" dirty="0"/>
              <a:t>文件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B452B5-96E9-4686-8035-35A2D5215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729" y="2015544"/>
            <a:ext cx="5243010" cy="29410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B530D6-A59C-45A3-8A64-9D9070EF9AE7}"/>
              </a:ext>
            </a:extLst>
          </p:cNvPr>
          <p:cNvSpPr txBox="1"/>
          <p:nvPr/>
        </p:nvSpPr>
        <p:spPr>
          <a:xfrm>
            <a:off x="5527632" y="1646212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Engine\Config\BaseGame.ini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908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5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5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5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2836</TotalTime>
  <Words>1533</Words>
  <Application>Microsoft Office PowerPoint</Application>
  <PresentationFormat>宽屏</PresentationFormat>
  <Paragraphs>233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-apple-system</vt:lpstr>
      <vt:lpstr>Brutal Type</vt:lpstr>
      <vt:lpstr>Brutal Type Medium</vt:lpstr>
      <vt:lpstr>roboto slab</vt:lpstr>
      <vt:lpstr>Source Han Sans CN</vt:lpstr>
      <vt:lpstr>Source Han Sans CN Medium</vt:lpstr>
      <vt:lpstr>等线</vt:lpstr>
      <vt:lpstr>思源黑体 CN Normal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of speech </dc:title>
  <dc:creator/>
  <cp:lastModifiedBy>查 利鹏</cp:lastModifiedBy>
  <cp:revision>799</cp:revision>
  <dcterms:created xsi:type="dcterms:W3CDTF">2019-06-19T02:08:00Z</dcterms:created>
  <dcterms:modified xsi:type="dcterms:W3CDTF">2020-11-17T14:58:26Z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